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1"/>
  </p:notesMasterIdLst>
  <p:handoutMasterIdLst>
    <p:handoutMasterId r:id="rId52"/>
  </p:handoutMasterIdLst>
  <p:sldIdLst>
    <p:sldId id="256" r:id="rId2"/>
    <p:sldId id="257" r:id="rId3"/>
    <p:sldId id="258" r:id="rId4"/>
    <p:sldId id="260" r:id="rId5"/>
    <p:sldId id="259" r:id="rId6"/>
    <p:sldId id="284" r:id="rId7"/>
    <p:sldId id="285" r:id="rId8"/>
    <p:sldId id="261" r:id="rId9"/>
    <p:sldId id="262" r:id="rId10"/>
    <p:sldId id="266" r:id="rId11"/>
    <p:sldId id="267" r:id="rId12"/>
    <p:sldId id="286" r:id="rId13"/>
    <p:sldId id="287" r:id="rId14"/>
    <p:sldId id="288" r:id="rId15"/>
    <p:sldId id="289" r:id="rId16"/>
    <p:sldId id="291" r:id="rId17"/>
    <p:sldId id="293" r:id="rId18"/>
    <p:sldId id="292" r:id="rId19"/>
    <p:sldId id="290" r:id="rId20"/>
    <p:sldId id="294" r:id="rId21"/>
    <p:sldId id="295" r:id="rId22"/>
    <p:sldId id="270" r:id="rId23"/>
    <p:sldId id="296" r:id="rId24"/>
    <p:sldId id="301" r:id="rId25"/>
    <p:sldId id="297" r:id="rId26"/>
    <p:sldId id="298" r:id="rId27"/>
    <p:sldId id="299" r:id="rId28"/>
    <p:sldId id="300" r:id="rId29"/>
    <p:sldId id="302" r:id="rId30"/>
    <p:sldId id="303" r:id="rId31"/>
    <p:sldId id="304" r:id="rId32"/>
    <p:sldId id="277" r:id="rId33"/>
    <p:sldId id="278" r:id="rId34"/>
    <p:sldId id="279" r:id="rId35"/>
    <p:sldId id="306" r:id="rId36"/>
    <p:sldId id="305" r:id="rId37"/>
    <p:sldId id="307" r:id="rId38"/>
    <p:sldId id="308" r:id="rId39"/>
    <p:sldId id="309" r:id="rId40"/>
    <p:sldId id="310" r:id="rId41"/>
    <p:sldId id="311" r:id="rId42"/>
    <p:sldId id="312" r:id="rId43"/>
    <p:sldId id="280" r:id="rId44"/>
    <p:sldId id="313" r:id="rId45"/>
    <p:sldId id="314" r:id="rId46"/>
    <p:sldId id="281" r:id="rId47"/>
    <p:sldId id="282" r:id="rId48"/>
    <p:sldId id="283" r:id="rId49"/>
    <p:sldId id="315"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2425EBB-EF6A-4423-88FC-45478A7066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3EA3ECF-3E12-4F72-AF9E-CC4B63B245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C400D30-74F6-4129-91FC-545F8CCD4894}" type="datetimeFigureOut">
              <a:rPr lang="en-US" smtClean="0"/>
              <a:t>12/15/2020</a:t>
            </a:fld>
            <a:endParaRPr lang="en-US"/>
          </a:p>
        </p:txBody>
      </p:sp>
      <p:sp>
        <p:nvSpPr>
          <p:cNvPr id="4" name="Footer Placeholder 3">
            <a:extLst>
              <a:ext uri="{FF2B5EF4-FFF2-40B4-BE49-F238E27FC236}">
                <a16:creationId xmlns:a16="http://schemas.microsoft.com/office/drawing/2014/main" id="{D3812671-6B4F-4630-B16E-679888A49A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1C38A90-0D9F-4163-A8CE-B8A94C03797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904E38-1945-4057-ABF8-A25D67E5E746}" type="slidenum">
              <a:rPr lang="en-US" smtClean="0"/>
              <a:t>‹#›</a:t>
            </a:fld>
            <a:endParaRPr lang="en-US"/>
          </a:p>
        </p:txBody>
      </p:sp>
    </p:spTree>
    <p:extLst>
      <p:ext uri="{BB962C8B-B14F-4D97-AF65-F5344CB8AC3E}">
        <p14:creationId xmlns:p14="http://schemas.microsoft.com/office/powerpoint/2010/main" val="367595549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C425F-0903-4742-918F-38AA0B3C0E0A}" type="datetimeFigureOut">
              <a:rPr lang="en-US" smtClean="0"/>
              <a:t>12/15/2020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35C113-C2C6-496E-956D-244AD5F28732}" type="slidenum">
              <a:rPr lang="en-US" smtClean="0"/>
              <a:t>‹#›</a:t>
            </a:fld>
            <a:endParaRPr lang="en-US"/>
          </a:p>
        </p:txBody>
      </p:sp>
    </p:spTree>
    <p:extLst>
      <p:ext uri="{BB962C8B-B14F-4D97-AF65-F5344CB8AC3E}">
        <p14:creationId xmlns:p14="http://schemas.microsoft.com/office/powerpoint/2010/main" val="365513309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6F75D4E6-ACA1-4D8E-8FDB-B166BB934D9F}" type="datetime1">
              <a:rPr lang="en-US" smtClean="0"/>
              <a:t>12/15/2020</a:t>
            </a:fld>
            <a:endParaRPr lang="en-US"/>
          </a:p>
        </p:txBody>
      </p:sp>
      <p:sp>
        <p:nvSpPr>
          <p:cNvPr id="5" name="Footer Placeholder 4"/>
          <p:cNvSpPr>
            <a:spLocks noGrp="1"/>
          </p:cNvSpPr>
          <p:nvPr>
            <p:ph type="ftr" sz="quarter" idx="11"/>
          </p:nvPr>
        </p:nvSpPr>
        <p:spPr>
          <a:xfrm>
            <a:off x="3962399" y="5870575"/>
            <a:ext cx="4893958" cy="377825"/>
          </a:xfrm>
        </p:spPr>
        <p:txBody>
          <a:bodyPr/>
          <a:lstStyle/>
          <a:p>
            <a:r>
              <a:rPr lang="en-US"/>
              <a:t>ShipXanh - Bán Hàng Thông Minh</a:t>
            </a:r>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D872A2A-055E-4476-9416-54BB00579FCE}" type="datetime1">
              <a:rPr lang="en-US" smtClean="0"/>
              <a:t>12/15/2020</a:t>
            </a:fld>
            <a:endParaRPr lang="en-US"/>
          </a:p>
        </p:txBody>
      </p:sp>
      <p:sp>
        <p:nvSpPr>
          <p:cNvPr id="6" name="Footer Placeholder 5"/>
          <p:cNvSpPr>
            <a:spLocks noGrp="1"/>
          </p:cNvSpPr>
          <p:nvPr>
            <p:ph type="ftr" sz="quarter" idx="11"/>
          </p:nvPr>
        </p:nvSpPr>
        <p:spPr/>
        <p:txBody>
          <a:bodyPr/>
          <a:lstStyle/>
          <a:p>
            <a:r>
              <a:rPr lang="en-US"/>
              <a:t>ShipXanh - Bán Hàng Thông Minh</a:t>
            </a:r>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C768A4A-B487-40C8-AC5F-686D11057113}" type="datetime1">
              <a:rPr lang="en-US" smtClean="0"/>
              <a:t>12/15/2020</a:t>
            </a:fld>
            <a:endParaRPr lang="en-US"/>
          </a:p>
        </p:txBody>
      </p:sp>
      <p:sp>
        <p:nvSpPr>
          <p:cNvPr id="5" name="Footer Placeholder 4"/>
          <p:cNvSpPr>
            <a:spLocks noGrp="1"/>
          </p:cNvSpPr>
          <p:nvPr>
            <p:ph type="ftr" sz="quarter" idx="11"/>
          </p:nvPr>
        </p:nvSpPr>
        <p:spPr/>
        <p:txBody>
          <a:bodyPr/>
          <a:lstStyle/>
          <a:p>
            <a:r>
              <a:rPr lang="en-US"/>
              <a:t>ShipXanh - Bán Hàng Thông Minh</a:t>
            </a:r>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B048229-FAFB-4095-8115-546E5CDD1C71}" type="datetime1">
              <a:rPr lang="en-US" smtClean="0"/>
              <a:t>12/15/2020</a:t>
            </a:fld>
            <a:endParaRPr lang="en-US"/>
          </a:p>
        </p:txBody>
      </p:sp>
      <p:sp>
        <p:nvSpPr>
          <p:cNvPr id="5" name="Footer Placeholder 4"/>
          <p:cNvSpPr>
            <a:spLocks noGrp="1"/>
          </p:cNvSpPr>
          <p:nvPr>
            <p:ph type="ftr" sz="quarter" idx="11"/>
          </p:nvPr>
        </p:nvSpPr>
        <p:spPr/>
        <p:txBody>
          <a:bodyPr/>
          <a:lstStyle/>
          <a:p>
            <a:r>
              <a:rPr lang="en-US"/>
              <a:t>ShipXanh - Bán Hàng Thông Minh</a:t>
            </a:r>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34EAFA-26BE-4CB5-BB11-9624C7CBAA72}" type="datetime1">
              <a:rPr lang="en-US" smtClean="0"/>
              <a:t>12/15/2020</a:t>
            </a:fld>
            <a:endParaRPr lang="en-US"/>
          </a:p>
        </p:txBody>
      </p:sp>
      <p:sp>
        <p:nvSpPr>
          <p:cNvPr id="5" name="Footer Placeholder 4"/>
          <p:cNvSpPr>
            <a:spLocks noGrp="1"/>
          </p:cNvSpPr>
          <p:nvPr>
            <p:ph type="ftr" sz="quarter" idx="11"/>
          </p:nvPr>
        </p:nvSpPr>
        <p:spPr/>
        <p:txBody>
          <a:bodyPr/>
          <a:lstStyle/>
          <a:p>
            <a:r>
              <a:rPr lang="en-US"/>
              <a:t>ShipXanh - Bán Hàng Thông Minh</a:t>
            </a:r>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33E9C8-A4FD-4B17-B80F-DF3047E860C0}" type="datetime1">
              <a:rPr lang="en-US" smtClean="0"/>
              <a:t>12/15/2020</a:t>
            </a:fld>
            <a:endParaRPr lang="en-US"/>
          </a:p>
        </p:txBody>
      </p:sp>
      <p:sp>
        <p:nvSpPr>
          <p:cNvPr id="5" name="Footer Placeholder 4"/>
          <p:cNvSpPr>
            <a:spLocks noGrp="1"/>
          </p:cNvSpPr>
          <p:nvPr>
            <p:ph type="ftr" sz="quarter" idx="11"/>
          </p:nvPr>
        </p:nvSpPr>
        <p:spPr/>
        <p:txBody>
          <a:bodyPr/>
          <a:lstStyle/>
          <a:p>
            <a:r>
              <a:rPr lang="en-US"/>
              <a:t>ShipXanh - Bán Hàng Thông Minh</a:t>
            </a:r>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0B7EB13-3622-4F65-BC22-6AFA904A8249}" type="datetime1">
              <a:rPr lang="en-US" smtClean="0"/>
              <a:t>12/15/2020</a:t>
            </a:fld>
            <a:endParaRPr lang="en-US"/>
          </a:p>
        </p:txBody>
      </p:sp>
      <p:sp>
        <p:nvSpPr>
          <p:cNvPr id="5" name="Footer Placeholder 4"/>
          <p:cNvSpPr>
            <a:spLocks noGrp="1"/>
          </p:cNvSpPr>
          <p:nvPr>
            <p:ph type="ftr" sz="quarter" idx="11"/>
          </p:nvPr>
        </p:nvSpPr>
        <p:spPr/>
        <p:txBody>
          <a:bodyPr/>
          <a:lstStyle/>
          <a:p>
            <a:r>
              <a:rPr lang="en-US"/>
              <a:t>ShipXanh - Bán Hàng Thông Minh</a:t>
            </a:r>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3465C3-937D-4483-B569-BEE0A66C55E0}" type="datetime1">
              <a:rPr lang="en-US" smtClean="0"/>
              <a:t>12/15/2020</a:t>
            </a:fld>
            <a:endParaRPr lang="en-US"/>
          </a:p>
        </p:txBody>
      </p:sp>
      <p:sp>
        <p:nvSpPr>
          <p:cNvPr id="5" name="Footer Placeholder 4"/>
          <p:cNvSpPr>
            <a:spLocks noGrp="1"/>
          </p:cNvSpPr>
          <p:nvPr>
            <p:ph type="ftr" sz="quarter" idx="11"/>
          </p:nvPr>
        </p:nvSpPr>
        <p:spPr/>
        <p:txBody>
          <a:bodyPr/>
          <a:lstStyle/>
          <a:p>
            <a:r>
              <a:rPr lang="en-US"/>
              <a:t>ShipXanh - Bán Hàng Thông Minh</a:t>
            </a:r>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B1464D-3870-4068-9CDD-4F2B1AED578D}" type="datetime1">
              <a:rPr lang="en-US" smtClean="0"/>
              <a:t>12/15/2020</a:t>
            </a:fld>
            <a:endParaRPr lang="en-US"/>
          </a:p>
        </p:txBody>
      </p:sp>
      <p:sp>
        <p:nvSpPr>
          <p:cNvPr id="5" name="Footer Placeholder 4"/>
          <p:cNvSpPr>
            <a:spLocks noGrp="1"/>
          </p:cNvSpPr>
          <p:nvPr>
            <p:ph type="ftr" sz="quarter" idx="11"/>
          </p:nvPr>
        </p:nvSpPr>
        <p:spPr/>
        <p:txBody>
          <a:bodyPr/>
          <a:lstStyle/>
          <a:p>
            <a:r>
              <a:rPr lang="en-US"/>
              <a:t>ShipXanh - Bán Hàng Thông Minh</a:t>
            </a:r>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7372F2-2152-418B-B3E2-C6DE92D62803}" type="datetime1">
              <a:rPr lang="en-US" smtClean="0"/>
              <a:t>12/15/2020</a:t>
            </a:fld>
            <a:endParaRPr lang="en-US"/>
          </a:p>
        </p:txBody>
      </p:sp>
      <p:sp>
        <p:nvSpPr>
          <p:cNvPr id="5" name="Footer Placeholder 4"/>
          <p:cNvSpPr>
            <a:spLocks noGrp="1"/>
          </p:cNvSpPr>
          <p:nvPr>
            <p:ph type="ftr" sz="quarter" idx="11"/>
          </p:nvPr>
        </p:nvSpPr>
        <p:spPr/>
        <p:txBody>
          <a:bodyPr/>
          <a:lstStyle/>
          <a:p>
            <a:r>
              <a:rPr lang="en-US"/>
              <a:t>ShipXanh - Bán Hàng Thông Minh</a:t>
            </a:r>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DCCD821-DC88-4EA6-8583-373525788824}" type="datetime1">
              <a:rPr lang="en-US" smtClean="0"/>
              <a:t>12/15/2020</a:t>
            </a:fld>
            <a:endParaRPr lang="en-US"/>
          </a:p>
        </p:txBody>
      </p:sp>
      <p:sp>
        <p:nvSpPr>
          <p:cNvPr id="5" name="Footer Placeholder 4"/>
          <p:cNvSpPr>
            <a:spLocks noGrp="1"/>
          </p:cNvSpPr>
          <p:nvPr>
            <p:ph type="ftr" sz="quarter" idx="11"/>
          </p:nvPr>
        </p:nvSpPr>
        <p:spPr/>
        <p:txBody>
          <a:bodyPr/>
          <a:lstStyle/>
          <a:p>
            <a:r>
              <a:rPr lang="en-US"/>
              <a:t>ShipXanh - Bán Hàng Thông Minh</a:t>
            </a:r>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98CF06D-BB50-422B-AC8A-6FED3005CD9D}" type="datetime1">
              <a:rPr lang="en-US" smtClean="0"/>
              <a:t>12/15/2020</a:t>
            </a:fld>
            <a:endParaRPr lang="en-US"/>
          </a:p>
        </p:txBody>
      </p:sp>
      <p:sp>
        <p:nvSpPr>
          <p:cNvPr id="6" name="Footer Placeholder 5"/>
          <p:cNvSpPr>
            <a:spLocks noGrp="1"/>
          </p:cNvSpPr>
          <p:nvPr>
            <p:ph type="ftr" sz="quarter" idx="11"/>
          </p:nvPr>
        </p:nvSpPr>
        <p:spPr/>
        <p:txBody>
          <a:bodyPr/>
          <a:lstStyle/>
          <a:p>
            <a:r>
              <a:rPr lang="en-US"/>
              <a:t>ShipXanh - Bán Hàng Thông Minh</a:t>
            </a:r>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7AA9299-B0ED-4AEB-89AE-13CB3ED4BBC2}" type="datetime1">
              <a:rPr lang="en-US" smtClean="0"/>
              <a:t>12/15/2020</a:t>
            </a:fld>
            <a:endParaRPr lang="en-US"/>
          </a:p>
        </p:txBody>
      </p:sp>
      <p:sp>
        <p:nvSpPr>
          <p:cNvPr id="8" name="Footer Placeholder 7"/>
          <p:cNvSpPr>
            <a:spLocks noGrp="1"/>
          </p:cNvSpPr>
          <p:nvPr>
            <p:ph type="ftr" sz="quarter" idx="11"/>
          </p:nvPr>
        </p:nvSpPr>
        <p:spPr/>
        <p:txBody>
          <a:bodyPr/>
          <a:lstStyle/>
          <a:p>
            <a:r>
              <a:rPr lang="en-US"/>
              <a:t>ShipXanh - Bán Hàng Thông Minh</a:t>
            </a:r>
          </a:p>
        </p:txBody>
      </p:sp>
      <p:sp>
        <p:nvSpPr>
          <p:cNvPr id="9" name="Slide Number Placeholder 8"/>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33A2310-E276-4A2A-8549-440DF94A9B0F}" type="datetime1">
              <a:rPr lang="en-US" smtClean="0"/>
              <a:t>12/15/2020</a:t>
            </a:fld>
            <a:endParaRPr lang="en-US"/>
          </a:p>
        </p:txBody>
      </p:sp>
      <p:sp>
        <p:nvSpPr>
          <p:cNvPr id="4" name="Footer Placeholder 3"/>
          <p:cNvSpPr>
            <a:spLocks noGrp="1"/>
          </p:cNvSpPr>
          <p:nvPr>
            <p:ph type="ftr" sz="quarter" idx="11"/>
          </p:nvPr>
        </p:nvSpPr>
        <p:spPr/>
        <p:txBody>
          <a:bodyPr/>
          <a:lstStyle/>
          <a:p>
            <a:r>
              <a:rPr lang="en-US"/>
              <a:t>ShipXanh - Bán Hàng Thông Minh</a:t>
            </a:r>
          </a:p>
        </p:txBody>
      </p:sp>
      <p:sp>
        <p:nvSpPr>
          <p:cNvPr id="5" name="Slide Number Placeholder 4"/>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13916FF-E217-44A5-B785-3591E1C7FFE8}" type="datetime1">
              <a:rPr lang="en-US" smtClean="0"/>
              <a:t>12/15/2020</a:t>
            </a:fld>
            <a:endParaRPr lang="en-US"/>
          </a:p>
        </p:txBody>
      </p:sp>
      <p:sp>
        <p:nvSpPr>
          <p:cNvPr id="3" name="Footer Placeholder 2"/>
          <p:cNvSpPr>
            <a:spLocks noGrp="1"/>
          </p:cNvSpPr>
          <p:nvPr>
            <p:ph type="ftr" sz="quarter" idx="11"/>
          </p:nvPr>
        </p:nvSpPr>
        <p:spPr/>
        <p:txBody>
          <a:bodyPr/>
          <a:lstStyle/>
          <a:p>
            <a:r>
              <a:rPr lang="en-US"/>
              <a:t>ShipXanh - Bán Hàng Thông Minh</a:t>
            </a:r>
          </a:p>
        </p:txBody>
      </p:sp>
      <p:sp>
        <p:nvSpPr>
          <p:cNvPr id="4" name="Slide Number Placeholder 3"/>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E99D95E-4686-446F-AEE6-05837D61B93D}" type="datetime1">
              <a:rPr lang="en-US" smtClean="0"/>
              <a:t>12/15/2020</a:t>
            </a:fld>
            <a:endParaRPr lang="en-US"/>
          </a:p>
        </p:txBody>
      </p:sp>
      <p:sp>
        <p:nvSpPr>
          <p:cNvPr id="6" name="Footer Placeholder 5"/>
          <p:cNvSpPr>
            <a:spLocks noGrp="1"/>
          </p:cNvSpPr>
          <p:nvPr>
            <p:ph type="ftr" sz="quarter" idx="11"/>
          </p:nvPr>
        </p:nvSpPr>
        <p:spPr/>
        <p:txBody>
          <a:bodyPr/>
          <a:lstStyle/>
          <a:p>
            <a:r>
              <a:rPr lang="en-US"/>
              <a:t>ShipXanh - Bán Hàng Thông Minh</a:t>
            </a:r>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57C3206-10BE-4BC9-AAFD-73E21C07E10E}" type="datetime1">
              <a:rPr lang="en-US" smtClean="0"/>
              <a:t>12/15/2020</a:t>
            </a:fld>
            <a:endParaRPr lang="en-US"/>
          </a:p>
        </p:txBody>
      </p:sp>
      <p:sp>
        <p:nvSpPr>
          <p:cNvPr id="6" name="Footer Placeholder 5"/>
          <p:cNvSpPr>
            <a:spLocks noGrp="1"/>
          </p:cNvSpPr>
          <p:nvPr>
            <p:ph type="ftr" sz="quarter" idx="11"/>
          </p:nvPr>
        </p:nvSpPr>
        <p:spPr/>
        <p:txBody>
          <a:bodyPr/>
          <a:lstStyle/>
          <a:p>
            <a:r>
              <a:rPr lang="en-US"/>
              <a:t>ShipXanh - Bán Hàng Thông Minh</a:t>
            </a:r>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048B8E9-DCE5-45F4-8226-916AA5D27FFA}" type="datetime1">
              <a:rPr lang="en-US" smtClean="0"/>
              <a:t>12/15/2020</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ShipXanh - Bán Hàng Thông Minh</a:t>
            </a:r>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8.jp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2C153-05BD-4345-97FF-44DFA0F25C8E}"/>
              </a:ext>
            </a:extLst>
          </p:cNvPr>
          <p:cNvSpPr>
            <a:spLocks noGrp="1"/>
          </p:cNvSpPr>
          <p:nvPr>
            <p:ph type="ctrTitle"/>
          </p:nvPr>
        </p:nvSpPr>
        <p:spPr>
          <a:xfrm>
            <a:off x="2497137" y="1387528"/>
            <a:ext cx="7197726" cy="1405467"/>
          </a:xfrm>
        </p:spPr>
        <p:txBody>
          <a:bodyPr>
            <a:normAutofit/>
          </a:bodyPr>
          <a:lstStyle/>
          <a:p>
            <a:pPr algn="ctr"/>
            <a:r>
              <a:rPr lang="en-US" sz="8000" b="1" err="1">
                <a:solidFill>
                  <a:schemeClr val="accent1">
                    <a:lumMod val="20000"/>
                    <a:lumOff val="80000"/>
                  </a:schemeClr>
                </a:solidFill>
                <a:latin typeface="JetBrains Mono" panose="02000009000000000000" pitchFamily="49" charset="0"/>
                <a:cs typeface="JetBrains Mono" panose="02000009000000000000" pitchFamily="49" charset="0"/>
              </a:rPr>
              <a:t>Shipxanh</a:t>
            </a:r>
            <a:endParaRPr lang="en-US" sz="8000" b="1">
              <a:solidFill>
                <a:schemeClr val="accent1">
                  <a:lumMod val="20000"/>
                  <a:lumOff val="80000"/>
                </a:schemeClr>
              </a:solidFill>
              <a:latin typeface="JetBrains Mono" panose="02000009000000000000" pitchFamily="49" charset="0"/>
              <a:cs typeface="JetBrains Mono" panose="02000009000000000000" pitchFamily="49" charset="0"/>
            </a:endParaRPr>
          </a:p>
        </p:txBody>
      </p:sp>
      <p:sp>
        <p:nvSpPr>
          <p:cNvPr id="3" name="Subtitle 2">
            <a:extLst>
              <a:ext uri="{FF2B5EF4-FFF2-40B4-BE49-F238E27FC236}">
                <a16:creationId xmlns:a16="http://schemas.microsoft.com/office/drawing/2014/main" id="{6637EF3F-7160-4090-97CB-CC4812645631}"/>
              </a:ext>
            </a:extLst>
          </p:cNvPr>
          <p:cNvSpPr>
            <a:spLocks noGrp="1"/>
          </p:cNvSpPr>
          <p:nvPr>
            <p:ph type="subTitle" idx="1"/>
          </p:nvPr>
        </p:nvSpPr>
        <p:spPr>
          <a:xfrm>
            <a:off x="2497137" y="3011108"/>
            <a:ext cx="7197726" cy="1405467"/>
          </a:xfrm>
        </p:spPr>
        <p:txBody>
          <a:bodyPr>
            <a:normAutofit/>
          </a:bodyPr>
          <a:lstStyle/>
          <a:p>
            <a:pPr algn="ctr">
              <a:lnSpc>
                <a:spcPct val="150000"/>
              </a:lnSpc>
            </a:pPr>
            <a:r>
              <a:rPr lang="en-US" sz="2800">
                <a:solidFill>
                  <a:schemeClr val="accent1">
                    <a:lumMod val="20000"/>
                    <a:lumOff val="80000"/>
                  </a:schemeClr>
                </a:solidFill>
                <a:latin typeface="JetBrains Mono" panose="02000009000000000000" pitchFamily="49" charset="0"/>
                <a:cs typeface="JetBrains Mono" panose="02000009000000000000" pitchFamily="49" charset="0"/>
              </a:rPr>
              <a:t>Hệ thống quản lý đ</a:t>
            </a:r>
            <a:r>
              <a:rPr lang="vi-VN" sz="2800">
                <a:solidFill>
                  <a:schemeClr val="accent1">
                    <a:lumMod val="20000"/>
                    <a:lumOff val="80000"/>
                  </a:schemeClr>
                </a:solidFill>
                <a:latin typeface="JetBrains Mono" panose="02000009000000000000" pitchFamily="49" charset="0"/>
                <a:cs typeface="JetBrains Mono" panose="02000009000000000000" pitchFamily="49" charset="0"/>
              </a:rPr>
              <a:t>ơ</a:t>
            </a:r>
            <a:r>
              <a:rPr lang="en-US" sz="2800">
                <a:solidFill>
                  <a:schemeClr val="accent1">
                    <a:lumMod val="20000"/>
                    <a:lumOff val="80000"/>
                  </a:schemeClr>
                </a:solidFill>
                <a:latin typeface="JetBrains Mono" panose="02000009000000000000" pitchFamily="49" charset="0"/>
                <a:cs typeface="JetBrains Mono" panose="02000009000000000000" pitchFamily="49" charset="0"/>
              </a:rPr>
              <a:t>n hàng shopee và công cụ copy sản phẩm</a:t>
            </a:r>
          </a:p>
        </p:txBody>
      </p:sp>
      <p:sp>
        <p:nvSpPr>
          <p:cNvPr id="4" name="TextBox 3">
            <a:extLst>
              <a:ext uri="{FF2B5EF4-FFF2-40B4-BE49-F238E27FC236}">
                <a16:creationId xmlns:a16="http://schemas.microsoft.com/office/drawing/2014/main" id="{33758951-C1CB-4EFC-8447-B9E56C16DBF8}"/>
              </a:ext>
            </a:extLst>
          </p:cNvPr>
          <p:cNvSpPr txBox="1"/>
          <p:nvPr/>
        </p:nvSpPr>
        <p:spPr>
          <a:xfrm>
            <a:off x="3326934" y="4991450"/>
            <a:ext cx="5538132" cy="923330"/>
          </a:xfrm>
          <a:prstGeom prst="rect">
            <a:avLst/>
          </a:prstGeom>
          <a:noFill/>
        </p:spPr>
        <p:txBody>
          <a:bodyPr wrap="square" rtlCol="0">
            <a:spAutoFit/>
          </a:bodyPr>
          <a:lstStyle/>
          <a:p>
            <a:pPr algn="ctr"/>
            <a:r>
              <a:rPr lang="en-US">
                <a:latin typeface="JetBrains Mono" panose="02000009000000000000" pitchFamily="49" charset="0"/>
                <a:cs typeface="JetBrains Mono" panose="02000009000000000000" pitchFamily="49" charset="0"/>
              </a:rPr>
              <a:t>Sinh viên: Nguyễn Công Huynh – K61 N</a:t>
            </a:r>
          </a:p>
          <a:p>
            <a:pPr algn="ctr"/>
            <a:endParaRPr lang="en-US">
              <a:latin typeface="JetBrains Mono" panose="02000009000000000000" pitchFamily="49" charset="0"/>
              <a:cs typeface="JetBrains Mono" panose="02000009000000000000" pitchFamily="49" charset="0"/>
            </a:endParaRPr>
          </a:p>
          <a:p>
            <a:pPr algn="ctr"/>
            <a:r>
              <a:rPr lang="en-US">
                <a:latin typeface="JetBrains Mono" panose="02000009000000000000" pitchFamily="49" charset="0"/>
                <a:cs typeface="JetBrains Mono" panose="02000009000000000000" pitchFamily="49" charset="0"/>
              </a:rPr>
              <a:t>Giảng viên h</a:t>
            </a:r>
            <a:r>
              <a:rPr lang="vi-VN">
                <a:latin typeface="JetBrains Mono" panose="02000009000000000000" pitchFamily="49" charset="0"/>
                <a:cs typeface="JetBrains Mono" panose="02000009000000000000" pitchFamily="49" charset="0"/>
              </a:rPr>
              <a:t>ư</a:t>
            </a:r>
            <a:r>
              <a:rPr lang="en-US">
                <a:latin typeface="JetBrains Mono" panose="02000009000000000000" pitchFamily="49" charset="0"/>
                <a:cs typeface="JetBrains Mono" panose="02000009000000000000" pitchFamily="49" charset="0"/>
              </a:rPr>
              <a:t>ớng dẫn: TS. Trần Trúc Mai</a:t>
            </a:r>
          </a:p>
        </p:txBody>
      </p:sp>
      <p:sp>
        <p:nvSpPr>
          <p:cNvPr id="5" name="TextBox 4">
            <a:extLst>
              <a:ext uri="{FF2B5EF4-FFF2-40B4-BE49-F238E27FC236}">
                <a16:creationId xmlns:a16="http://schemas.microsoft.com/office/drawing/2014/main" id="{33D32502-F23A-4B9F-BB2A-4468859AD17A}"/>
              </a:ext>
            </a:extLst>
          </p:cNvPr>
          <p:cNvSpPr txBox="1"/>
          <p:nvPr/>
        </p:nvSpPr>
        <p:spPr>
          <a:xfrm>
            <a:off x="1730061" y="443321"/>
            <a:ext cx="8731878" cy="369332"/>
          </a:xfrm>
          <a:prstGeom prst="rect">
            <a:avLst/>
          </a:prstGeom>
          <a:noFill/>
        </p:spPr>
        <p:txBody>
          <a:bodyPr wrap="none" rtlCol="0">
            <a:spAutoFit/>
          </a:bodyPr>
          <a:lstStyle/>
          <a:p>
            <a:r>
              <a:rPr lang="en-US"/>
              <a:t>ĐỒ ÁN TỐT NGHIỆP – ĐẠI HỌC CÔNG NGHỆ - ĐẠI HỌC QUỐC GIA HÀ NỘI</a:t>
            </a:r>
          </a:p>
        </p:txBody>
      </p:sp>
    </p:spTree>
    <p:extLst>
      <p:ext uri="{BB962C8B-B14F-4D97-AF65-F5344CB8AC3E}">
        <p14:creationId xmlns:p14="http://schemas.microsoft.com/office/powerpoint/2010/main" val="333250657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8D738-DC5E-4A85-A60B-34467DCCA0C8}"/>
              </a:ext>
            </a:extLst>
          </p:cNvPr>
          <p:cNvSpPr>
            <a:spLocks noGrp="1"/>
          </p:cNvSpPr>
          <p:nvPr>
            <p:ph type="title"/>
          </p:nvPr>
        </p:nvSpPr>
        <p:spPr>
          <a:xfrm>
            <a:off x="823883" y="162498"/>
            <a:ext cx="10544234" cy="1456267"/>
          </a:xfrm>
        </p:spPr>
        <p:txBody>
          <a:bodyPr/>
          <a:lstStyle/>
          <a:p>
            <a:pPr algn="ctr"/>
            <a:r>
              <a:rPr lang="en-US"/>
              <a:t>PHẦN 2. SHIPXANH SINH RA ĐỂ LÀM GÌ?</a:t>
            </a:r>
          </a:p>
        </p:txBody>
      </p:sp>
      <p:sp>
        <p:nvSpPr>
          <p:cNvPr id="3" name="Content Placeholder 2">
            <a:extLst>
              <a:ext uri="{FF2B5EF4-FFF2-40B4-BE49-F238E27FC236}">
                <a16:creationId xmlns:a16="http://schemas.microsoft.com/office/drawing/2014/main" id="{83CFD4D9-FF31-490A-8F8B-DC8EB038B65E}"/>
              </a:ext>
            </a:extLst>
          </p:cNvPr>
          <p:cNvSpPr>
            <a:spLocks noGrp="1"/>
          </p:cNvSpPr>
          <p:nvPr>
            <p:ph idx="1"/>
          </p:nvPr>
        </p:nvSpPr>
        <p:spPr>
          <a:xfrm>
            <a:off x="1363561" y="2318235"/>
            <a:ext cx="9464878" cy="3649133"/>
          </a:xfrm>
        </p:spPr>
        <p:txBody>
          <a:bodyPr>
            <a:normAutofit lnSpcReduction="10000"/>
          </a:bodyPr>
          <a:lstStyle/>
          <a:p>
            <a:pPr marL="342900" indent="-342900">
              <a:lnSpc>
                <a:spcPct val="150000"/>
              </a:lnSpc>
              <a:buAutoNum type="arabicPeriod"/>
            </a:pPr>
            <a:r>
              <a:rPr lang="en-US" sz="2800"/>
              <a:t> Tính Năng Copy Sản Phẩm Bất Kì Trên Shopee Về Shop Mình</a:t>
            </a:r>
          </a:p>
          <a:p>
            <a:pPr marL="0" indent="0">
              <a:lnSpc>
                <a:spcPct val="150000"/>
              </a:lnSpc>
              <a:buNone/>
            </a:pPr>
            <a:endParaRPr lang="en-US" sz="2800"/>
          </a:p>
          <a:p>
            <a:pPr marL="0" indent="0">
              <a:lnSpc>
                <a:spcPct val="150000"/>
              </a:lnSpc>
              <a:buNone/>
            </a:pPr>
            <a:r>
              <a:rPr lang="en-US" sz="2800"/>
              <a:t>2. Bộ Tính Năng Để Quản Lý Đ</a:t>
            </a:r>
            <a:r>
              <a:rPr lang="vi-VN" sz="2800"/>
              <a:t>ơ</a:t>
            </a:r>
            <a:r>
              <a:rPr lang="en-US" sz="2800"/>
              <a:t>n Hàng, Theo 	Dõi Trạng Thái, Tránh Thất Thoát</a:t>
            </a:r>
            <a:endParaRPr lang="en-US"/>
          </a:p>
          <a:p>
            <a:pPr marL="0" indent="0">
              <a:buNone/>
            </a:pPr>
            <a:endParaRPr lang="en-US"/>
          </a:p>
        </p:txBody>
      </p:sp>
    </p:spTree>
    <p:extLst>
      <p:ext uri="{BB962C8B-B14F-4D97-AF65-F5344CB8AC3E}">
        <p14:creationId xmlns:p14="http://schemas.microsoft.com/office/powerpoint/2010/main" val="295626432"/>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FC15-4933-4EE9-9B27-681A312EBBAB}"/>
              </a:ext>
            </a:extLst>
          </p:cNvPr>
          <p:cNvSpPr>
            <a:spLocks noGrp="1"/>
          </p:cNvSpPr>
          <p:nvPr>
            <p:ph type="title"/>
          </p:nvPr>
        </p:nvSpPr>
        <p:spPr/>
        <p:txBody>
          <a:bodyPr/>
          <a:lstStyle/>
          <a:p>
            <a:r>
              <a:rPr lang="en-US"/>
              <a:t>1. TÍNH NĂNG COPY SẢN PHẨM</a:t>
            </a:r>
          </a:p>
        </p:txBody>
      </p:sp>
      <p:sp>
        <p:nvSpPr>
          <p:cNvPr id="3" name="Content Placeholder 2">
            <a:extLst>
              <a:ext uri="{FF2B5EF4-FFF2-40B4-BE49-F238E27FC236}">
                <a16:creationId xmlns:a16="http://schemas.microsoft.com/office/drawing/2014/main" id="{9A8092CF-950B-4410-AA89-20D10B665DBC}"/>
              </a:ext>
            </a:extLst>
          </p:cNvPr>
          <p:cNvSpPr>
            <a:spLocks noGrp="1"/>
          </p:cNvSpPr>
          <p:nvPr>
            <p:ph idx="1"/>
          </p:nvPr>
        </p:nvSpPr>
        <p:spPr>
          <a:xfrm>
            <a:off x="1030287" y="2016542"/>
            <a:ext cx="10131425" cy="2824915"/>
          </a:xfrm>
        </p:spPr>
        <p:txBody>
          <a:bodyPr>
            <a:normAutofit lnSpcReduction="10000"/>
          </a:bodyPr>
          <a:lstStyle/>
          <a:p>
            <a:pPr marL="457200" lvl="1" indent="0">
              <a:lnSpc>
                <a:spcPct val="150000"/>
              </a:lnSpc>
              <a:buNone/>
            </a:pPr>
            <a:r>
              <a:rPr lang="en-US" sz="3200"/>
              <a:t>Hỗ trợ copy sản phẩm nhanh chóng, đa sàn, chỉnh sửa trực tiếp trước khi đăng. Tải hình ảnh, video, tìm kiếm nguồn hang.</a:t>
            </a:r>
          </a:p>
        </p:txBody>
      </p:sp>
    </p:spTree>
    <p:extLst>
      <p:ext uri="{BB962C8B-B14F-4D97-AF65-F5344CB8AC3E}">
        <p14:creationId xmlns:p14="http://schemas.microsoft.com/office/powerpoint/2010/main" val="2244975910"/>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E3C663-9351-424E-BBE6-6FF273AFC03B}"/>
              </a:ext>
            </a:extLst>
          </p:cNvPr>
          <p:cNvPicPr>
            <a:picLocks noChangeAspect="1"/>
          </p:cNvPicPr>
          <p:nvPr/>
        </p:nvPicPr>
        <p:blipFill>
          <a:blip r:embed="rId2"/>
          <a:stretch>
            <a:fillRect/>
          </a:stretch>
        </p:blipFill>
        <p:spPr>
          <a:xfrm>
            <a:off x="707047" y="0"/>
            <a:ext cx="10777905" cy="6858000"/>
          </a:xfrm>
          <a:prstGeom prst="rect">
            <a:avLst/>
          </a:prstGeom>
        </p:spPr>
      </p:pic>
    </p:spTree>
    <p:extLst>
      <p:ext uri="{BB962C8B-B14F-4D97-AF65-F5344CB8AC3E}">
        <p14:creationId xmlns:p14="http://schemas.microsoft.com/office/powerpoint/2010/main" val="3999387965"/>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19A29C-DCCB-483D-9F96-71B8EFBCBB53}"/>
              </a:ext>
            </a:extLst>
          </p:cNvPr>
          <p:cNvPicPr>
            <a:picLocks noChangeAspect="1"/>
          </p:cNvPicPr>
          <p:nvPr/>
        </p:nvPicPr>
        <p:blipFill>
          <a:blip r:embed="rId2"/>
          <a:stretch>
            <a:fillRect/>
          </a:stretch>
        </p:blipFill>
        <p:spPr>
          <a:xfrm>
            <a:off x="730503" y="0"/>
            <a:ext cx="10730994" cy="6858000"/>
          </a:xfrm>
          <a:prstGeom prst="rect">
            <a:avLst/>
          </a:prstGeom>
        </p:spPr>
      </p:pic>
    </p:spTree>
    <p:extLst>
      <p:ext uri="{BB962C8B-B14F-4D97-AF65-F5344CB8AC3E}">
        <p14:creationId xmlns:p14="http://schemas.microsoft.com/office/powerpoint/2010/main" val="3883758451"/>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D2ED94-291F-4958-BE84-5AECA4CEBB38}"/>
              </a:ext>
            </a:extLst>
          </p:cNvPr>
          <p:cNvPicPr>
            <a:picLocks noChangeAspect="1"/>
          </p:cNvPicPr>
          <p:nvPr/>
        </p:nvPicPr>
        <p:blipFill>
          <a:blip r:embed="rId2"/>
          <a:stretch>
            <a:fillRect/>
          </a:stretch>
        </p:blipFill>
        <p:spPr>
          <a:xfrm>
            <a:off x="716371" y="0"/>
            <a:ext cx="10759258" cy="6858000"/>
          </a:xfrm>
          <a:prstGeom prst="rect">
            <a:avLst/>
          </a:prstGeom>
        </p:spPr>
      </p:pic>
    </p:spTree>
    <p:extLst>
      <p:ext uri="{BB962C8B-B14F-4D97-AF65-F5344CB8AC3E}">
        <p14:creationId xmlns:p14="http://schemas.microsoft.com/office/powerpoint/2010/main" val="1366314493"/>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0D482FA-682C-413E-80C2-654C6D5D0F31}"/>
              </a:ext>
            </a:extLst>
          </p:cNvPr>
          <p:cNvPicPr>
            <a:picLocks noChangeAspect="1"/>
          </p:cNvPicPr>
          <p:nvPr/>
        </p:nvPicPr>
        <p:blipFill>
          <a:blip r:embed="rId2"/>
          <a:stretch>
            <a:fillRect/>
          </a:stretch>
        </p:blipFill>
        <p:spPr>
          <a:xfrm>
            <a:off x="669027" y="0"/>
            <a:ext cx="10853946" cy="6858000"/>
          </a:xfrm>
          <a:prstGeom prst="rect">
            <a:avLst/>
          </a:prstGeom>
        </p:spPr>
      </p:pic>
    </p:spTree>
    <p:extLst>
      <p:ext uri="{BB962C8B-B14F-4D97-AF65-F5344CB8AC3E}">
        <p14:creationId xmlns:p14="http://schemas.microsoft.com/office/powerpoint/2010/main" val="269456571"/>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09A72E-7187-436A-A703-7B77408532C3}"/>
              </a:ext>
            </a:extLst>
          </p:cNvPr>
          <p:cNvPicPr>
            <a:picLocks noChangeAspect="1"/>
          </p:cNvPicPr>
          <p:nvPr/>
        </p:nvPicPr>
        <p:blipFill>
          <a:blip r:embed="rId2"/>
          <a:stretch>
            <a:fillRect/>
          </a:stretch>
        </p:blipFill>
        <p:spPr>
          <a:xfrm>
            <a:off x="619887" y="0"/>
            <a:ext cx="10952226" cy="6858000"/>
          </a:xfrm>
          <a:prstGeom prst="rect">
            <a:avLst/>
          </a:prstGeom>
        </p:spPr>
      </p:pic>
    </p:spTree>
    <p:extLst>
      <p:ext uri="{BB962C8B-B14F-4D97-AF65-F5344CB8AC3E}">
        <p14:creationId xmlns:p14="http://schemas.microsoft.com/office/powerpoint/2010/main" val="3714087545"/>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986805-B5D0-4595-AD86-C24E0532A768}"/>
              </a:ext>
            </a:extLst>
          </p:cNvPr>
          <p:cNvPicPr>
            <a:picLocks noChangeAspect="1"/>
          </p:cNvPicPr>
          <p:nvPr/>
        </p:nvPicPr>
        <p:blipFill>
          <a:blip r:embed="rId2"/>
          <a:stretch>
            <a:fillRect/>
          </a:stretch>
        </p:blipFill>
        <p:spPr>
          <a:xfrm>
            <a:off x="640307" y="0"/>
            <a:ext cx="10911385" cy="6858000"/>
          </a:xfrm>
          <a:prstGeom prst="rect">
            <a:avLst/>
          </a:prstGeom>
        </p:spPr>
      </p:pic>
    </p:spTree>
    <p:extLst>
      <p:ext uri="{BB962C8B-B14F-4D97-AF65-F5344CB8AC3E}">
        <p14:creationId xmlns:p14="http://schemas.microsoft.com/office/powerpoint/2010/main" val="502651707"/>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EAEA61-A9A3-4A19-8970-F2FADF18454B}"/>
              </a:ext>
            </a:extLst>
          </p:cNvPr>
          <p:cNvPicPr>
            <a:picLocks noChangeAspect="1"/>
          </p:cNvPicPr>
          <p:nvPr/>
        </p:nvPicPr>
        <p:blipFill>
          <a:blip r:embed="rId2"/>
          <a:stretch>
            <a:fillRect/>
          </a:stretch>
        </p:blipFill>
        <p:spPr>
          <a:xfrm>
            <a:off x="657367" y="0"/>
            <a:ext cx="10877266" cy="6858000"/>
          </a:xfrm>
          <a:prstGeom prst="rect">
            <a:avLst/>
          </a:prstGeom>
        </p:spPr>
      </p:pic>
    </p:spTree>
    <p:extLst>
      <p:ext uri="{BB962C8B-B14F-4D97-AF65-F5344CB8AC3E}">
        <p14:creationId xmlns:p14="http://schemas.microsoft.com/office/powerpoint/2010/main" val="3771179211"/>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9C64D9-A1B9-483B-A91F-B62CA35275CC}"/>
              </a:ext>
            </a:extLst>
          </p:cNvPr>
          <p:cNvPicPr>
            <a:picLocks noChangeAspect="1"/>
          </p:cNvPicPr>
          <p:nvPr/>
        </p:nvPicPr>
        <p:blipFill>
          <a:blip r:embed="rId2"/>
          <a:stretch>
            <a:fillRect/>
          </a:stretch>
        </p:blipFill>
        <p:spPr>
          <a:xfrm>
            <a:off x="608834" y="285311"/>
            <a:ext cx="10974332" cy="6287377"/>
          </a:xfrm>
          <a:prstGeom prst="rect">
            <a:avLst/>
          </a:prstGeom>
        </p:spPr>
      </p:pic>
    </p:spTree>
    <p:extLst>
      <p:ext uri="{BB962C8B-B14F-4D97-AF65-F5344CB8AC3E}">
        <p14:creationId xmlns:p14="http://schemas.microsoft.com/office/powerpoint/2010/main" val="395130217"/>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9F80C-B0BA-4C46-B71E-3AA8D695A7C4}"/>
              </a:ext>
            </a:extLst>
          </p:cNvPr>
          <p:cNvSpPr>
            <a:spLocks noGrp="1"/>
          </p:cNvSpPr>
          <p:nvPr>
            <p:ph type="title"/>
          </p:nvPr>
        </p:nvSpPr>
        <p:spPr>
          <a:xfrm>
            <a:off x="1030286" y="819325"/>
            <a:ext cx="10131425" cy="841695"/>
          </a:xfrm>
        </p:spPr>
        <p:txBody>
          <a:bodyPr>
            <a:normAutofit/>
          </a:bodyPr>
          <a:lstStyle/>
          <a:p>
            <a:pPr algn="ctr"/>
            <a:r>
              <a:rPr lang="en-US" sz="2400"/>
              <a:t>NỘI DUNG TRÌNH BÀY</a:t>
            </a:r>
          </a:p>
        </p:txBody>
      </p:sp>
      <p:sp>
        <p:nvSpPr>
          <p:cNvPr id="6" name="TextBox 5">
            <a:extLst>
              <a:ext uri="{FF2B5EF4-FFF2-40B4-BE49-F238E27FC236}">
                <a16:creationId xmlns:a16="http://schemas.microsoft.com/office/drawing/2014/main" id="{F446388C-EAF4-45FF-AF78-5F6CC606C053}"/>
              </a:ext>
            </a:extLst>
          </p:cNvPr>
          <p:cNvSpPr txBox="1"/>
          <p:nvPr/>
        </p:nvSpPr>
        <p:spPr>
          <a:xfrm>
            <a:off x="2624640" y="2358836"/>
            <a:ext cx="6942716" cy="3970318"/>
          </a:xfrm>
          <a:prstGeom prst="rect">
            <a:avLst/>
          </a:prstGeom>
          <a:noFill/>
        </p:spPr>
        <p:txBody>
          <a:bodyPr wrap="square" rtlCol="0">
            <a:spAutoFit/>
          </a:bodyPr>
          <a:lstStyle/>
          <a:p>
            <a:pPr marL="342900" indent="-342900">
              <a:buAutoNum type="arabicPeriod"/>
            </a:pPr>
            <a:r>
              <a:rPr lang="en-US" sz="2800"/>
              <a:t> ĐẶT VẤN ĐỀ</a:t>
            </a:r>
          </a:p>
          <a:p>
            <a:endParaRPr lang="en-US" sz="2800"/>
          </a:p>
          <a:p>
            <a:r>
              <a:rPr lang="en-US" sz="2800"/>
              <a:t>2. SHIPXANH SINH RA ĐỂ LÀM GÌ ?</a:t>
            </a:r>
          </a:p>
          <a:p>
            <a:endParaRPr lang="en-US" sz="2800"/>
          </a:p>
          <a:p>
            <a:r>
              <a:rPr lang="en-US" sz="2800"/>
              <a:t>3. CÔNG NGHỆ ĐẰNG SAU SHIPXANH</a:t>
            </a:r>
          </a:p>
          <a:p>
            <a:endParaRPr lang="en-US" sz="2800"/>
          </a:p>
          <a:p>
            <a:r>
              <a:rPr lang="en-US" sz="2800"/>
              <a:t>4. MỤC TIÊU VÀ TẦM NHÌN</a:t>
            </a:r>
          </a:p>
          <a:p>
            <a:endParaRPr lang="en-US" sz="2800"/>
          </a:p>
          <a:p>
            <a:endParaRPr lang="en-US" sz="2800"/>
          </a:p>
        </p:txBody>
      </p:sp>
    </p:spTree>
    <p:extLst>
      <p:ext uri="{BB962C8B-B14F-4D97-AF65-F5344CB8AC3E}">
        <p14:creationId xmlns:p14="http://schemas.microsoft.com/office/powerpoint/2010/main" val="296922625"/>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AD4E98-6918-4157-BCE1-C7A1793FF819}"/>
              </a:ext>
            </a:extLst>
          </p:cNvPr>
          <p:cNvPicPr>
            <a:picLocks noChangeAspect="1"/>
          </p:cNvPicPr>
          <p:nvPr/>
        </p:nvPicPr>
        <p:blipFill>
          <a:blip r:embed="rId2"/>
          <a:stretch>
            <a:fillRect/>
          </a:stretch>
        </p:blipFill>
        <p:spPr>
          <a:xfrm>
            <a:off x="0" y="0"/>
            <a:ext cx="5679254" cy="2565049"/>
          </a:xfrm>
          <a:prstGeom prst="rect">
            <a:avLst/>
          </a:prstGeom>
        </p:spPr>
      </p:pic>
      <p:pic>
        <p:nvPicPr>
          <p:cNvPr id="7" name="Picture 6">
            <a:extLst>
              <a:ext uri="{FF2B5EF4-FFF2-40B4-BE49-F238E27FC236}">
                <a16:creationId xmlns:a16="http://schemas.microsoft.com/office/drawing/2014/main" id="{F327EB11-A3BC-4253-89AA-280DB17DC755}"/>
              </a:ext>
            </a:extLst>
          </p:cNvPr>
          <p:cNvPicPr>
            <a:picLocks noChangeAspect="1"/>
          </p:cNvPicPr>
          <p:nvPr/>
        </p:nvPicPr>
        <p:blipFill>
          <a:blip r:embed="rId3"/>
          <a:stretch>
            <a:fillRect/>
          </a:stretch>
        </p:blipFill>
        <p:spPr>
          <a:xfrm>
            <a:off x="5862203" y="1774272"/>
            <a:ext cx="6329797" cy="5083728"/>
          </a:xfrm>
          <a:prstGeom prst="rect">
            <a:avLst/>
          </a:prstGeom>
        </p:spPr>
      </p:pic>
    </p:spTree>
    <p:extLst>
      <p:ext uri="{BB962C8B-B14F-4D97-AF65-F5344CB8AC3E}">
        <p14:creationId xmlns:p14="http://schemas.microsoft.com/office/powerpoint/2010/main" val="2917932918"/>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07B34EB-B09A-472D-8D01-4949541974CB}"/>
              </a:ext>
            </a:extLst>
          </p:cNvPr>
          <p:cNvSpPr/>
          <p:nvPr/>
        </p:nvSpPr>
        <p:spPr>
          <a:xfrm>
            <a:off x="897622" y="2193721"/>
            <a:ext cx="2827090" cy="1434518"/>
          </a:xfrm>
          <a:prstGeom prst="roundRect">
            <a:avLst/>
          </a:prstGeom>
          <a:solidFill>
            <a:srgbClr val="EBEBEB">
              <a:alpha val="8902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accent1">
                    <a:lumMod val="50000"/>
                  </a:schemeClr>
                </a:solidFill>
              </a:rPr>
              <a:t>1. Đồng Bộ Đơn Hàng Từ Shopee</a:t>
            </a:r>
          </a:p>
        </p:txBody>
      </p:sp>
      <p:sp>
        <p:nvSpPr>
          <p:cNvPr id="6" name="Rectangle: Rounded Corners 5">
            <a:extLst>
              <a:ext uri="{FF2B5EF4-FFF2-40B4-BE49-F238E27FC236}">
                <a16:creationId xmlns:a16="http://schemas.microsoft.com/office/drawing/2014/main" id="{20C9C074-5B3D-426D-B7B3-240F0A4A667C}"/>
              </a:ext>
            </a:extLst>
          </p:cNvPr>
          <p:cNvSpPr/>
          <p:nvPr/>
        </p:nvSpPr>
        <p:spPr>
          <a:xfrm>
            <a:off x="4682455" y="2193721"/>
            <a:ext cx="2827090" cy="1434518"/>
          </a:xfrm>
          <a:prstGeom prst="roundRect">
            <a:avLst/>
          </a:prstGeom>
          <a:solidFill>
            <a:srgbClr val="EBEBEB">
              <a:alpha val="8902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accent1">
                    <a:lumMod val="50000"/>
                  </a:schemeClr>
                </a:solidFill>
              </a:rPr>
              <a:t>2. Chia Đơn Để Đi Nhặt Hàng</a:t>
            </a:r>
          </a:p>
        </p:txBody>
      </p:sp>
      <p:sp>
        <p:nvSpPr>
          <p:cNvPr id="7" name="Rectangle: Rounded Corners 6">
            <a:extLst>
              <a:ext uri="{FF2B5EF4-FFF2-40B4-BE49-F238E27FC236}">
                <a16:creationId xmlns:a16="http://schemas.microsoft.com/office/drawing/2014/main" id="{E0239CE2-1AAC-4225-BF5F-26AB9A121740}"/>
              </a:ext>
            </a:extLst>
          </p:cNvPr>
          <p:cNvSpPr/>
          <p:nvPr/>
        </p:nvSpPr>
        <p:spPr>
          <a:xfrm>
            <a:off x="8467288" y="2193721"/>
            <a:ext cx="2827090" cy="1434518"/>
          </a:xfrm>
          <a:prstGeom prst="roundRect">
            <a:avLst/>
          </a:prstGeom>
          <a:solidFill>
            <a:srgbClr val="EBEBEB">
              <a:alpha val="8902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accent1">
                    <a:lumMod val="50000"/>
                  </a:schemeClr>
                </a:solidFill>
              </a:rPr>
              <a:t>3.	Đóng Gói Đơn Hàng</a:t>
            </a:r>
          </a:p>
        </p:txBody>
      </p:sp>
      <p:sp>
        <p:nvSpPr>
          <p:cNvPr id="8" name="Rectangle: Rounded Corners 7">
            <a:extLst>
              <a:ext uri="{FF2B5EF4-FFF2-40B4-BE49-F238E27FC236}">
                <a16:creationId xmlns:a16="http://schemas.microsoft.com/office/drawing/2014/main" id="{279FA795-E8F8-4F76-8075-8439C3F5136B}"/>
              </a:ext>
            </a:extLst>
          </p:cNvPr>
          <p:cNvSpPr/>
          <p:nvPr/>
        </p:nvSpPr>
        <p:spPr>
          <a:xfrm>
            <a:off x="8467288" y="4572000"/>
            <a:ext cx="2827090" cy="1434518"/>
          </a:xfrm>
          <a:prstGeom prst="roundRect">
            <a:avLst/>
          </a:prstGeom>
          <a:solidFill>
            <a:srgbClr val="EBEBEB">
              <a:alpha val="8902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accent1">
                    <a:lumMod val="50000"/>
                  </a:schemeClr>
                </a:solidFill>
              </a:rPr>
              <a:t>4. Tạo Phiếu Xuất Và Giao Đơn</a:t>
            </a:r>
          </a:p>
        </p:txBody>
      </p:sp>
      <p:sp>
        <p:nvSpPr>
          <p:cNvPr id="9" name="Rectangle: Rounded Corners 8">
            <a:extLst>
              <a:ext uri="{FF2B5EF4-FFF2-40B4-BE49-F238E27FC236}">
                <a16:creationId xmlns:a16="http://schemas.microsoft.com/office/drawing/2014/main" id="{97C731C2-5CBD-4801-8447-F46C257DCE9C}"/>
              </a:ext>
            </a:extLst>
          </p:cNvPr>
          <p:cNvSpPr/>
          <p:nvPr/>
        </p:nvSpPr>
        <p:spPr>
          <a:xfrm>
            <a:off x="4682455" y="4576195"/>
            <a:ext cx="2827090" cy="1434518"/>
          </a:xfrm>
          <a:prstGeom prst="roundRect">
            <a:avLst/>
          </a:prstGeom>
          <a:solidFill>
            <a:srgbClr val="EBEBEB">
              <a:alpha val="8902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accent1">
                    <a:lumMod val="50000"/>
                  </a:schemeClr>
                </a:solidFill>
              </a:rPr>
              <a:t>5. Xử Lý Đơn Hoàn (Nếu Có)</a:t>
            </a:r>
          </a:p>
        </p:txBody>
      </p:sp>
      <p:sp>
        <p:nvSpPr>
          <p:cNvPr id="10" name="Rectangle: Rounded Corners 9">
            <a:extLst>
              <a:ext uri="{FF2B5EF4-FFF2-40B4-BE49-F238E27FC236}">
                <a16:creationId xmlns:a16="http://schemas.microsoft.com/office/drawing/2014/main" id="{92AEBD0C-7563-41A4-A1CC-6717A2C7E064}"/>
              </a:ext>
            </a:extLst>
          </p:cNvPr>
          <p:cNvSpPr/>
          <p:nvPr/>
        </p:nvSpPr>
        <p:spPr>
          <a:xfrm>
            <a:off x="897622" y="4572000"/>
            <a:ext cx="2827090" cy="1434518"/>
          </a:xfrm>
          <a:prstGeom prst="roundRect">
            <a:avLst/>
          </a:prstGeom>
          <a:solidFill>
            <a:srgbClr val="EBEBEB">
              <a:alpha val="8902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accent1">
                    <a:lumMod val="50000"/>
                  </a:schemeClr>
                </a:solidFill>
              </a:rPr>
              <a:t>6. Đối Soát, Kiểm Kê Thực Nhận</a:t>
            </a:r>
          </a:p>
        </p:txBody>
      </p:sp>
      <p:sp>
        <p:nvSpPr>
          <p:cNvPr id="11" name="Arrow: Right 10">
            <a:extLst>
              <a:ext uri="{FF2B5EF4-FFF2-40B4-BE49-F238E27FC236}">
                <a16:creationId xmlns:a16="http://schemas.microsoft.com/office/drawing/2014/main" id="{39B43878-8DA9-4059-A7CB-15A7996FA9CA}"/>
              </a:ext>
            </a:extLst>
          </p:cNvPr>
          <p:cNvSpPr/>
          <p:nvPr/>
        </p:nvSpPr>
        <p:spPr>
          <a:xfrm>
            <a:off x="3902279" y="2705450"/>
            <a:ext cx="629174" cy="41106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12" name="Arrow: Right 11">
            <a:extLst>
              <a:ext uri="{FF2B5EF4-FFF2-40B4-BE49-F238E27FC236}">
                <a16:creationId xmlns:a16="http://schemas.microsoft.com/office/drawing/2014/main" id="{EF6317C2-9C42-4359-8C76-C1C953C6F371}"/>
              </a:ext>
            </a:extLst>
          </p:cNvPr>
          <p:cNvSpPr/>
          <p:nvPr/>
        </p:nvSpPr>
        <p:spPr>
          <a:xfrm>
            <a:off x="7673829" y="2705450"/>
            <a:ext cx="629174" cy="41106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13" name="Arrow: Right 12">
            <a:extLst>
              <a:ext uri="{FF2B5EF4-FFF2-40B4-BE49-F238E27FC236}">
                <a16:creationId xmlns:a16="http://schemas.microsoft.com/office/drawing/2014/main" id="{D35988DD-26CD-47A6-B26F-BABD6EB968B1}"/>
              </a:ext>
            </a:extLst>
          </p:cNvPr>
          <p:cNvSpPr/>
          <p:nvPr/>
        </p:nvSpPr>
        <p:spPr>
          <a:xfrm rot="10800000">
            <a:off x="7673829" y="5083729"/>
            <a:ext cx="629174" cy="41106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14" name="Arrow: Right 13">
            <a:extLst>
              <a:ext uri="{FF2B5EF4-FFF2-40B4-BE49-F238E27FC236}">
                <a16:creationId xmlns:a16="http://schemas.microsoft.com/office/drawing/2014/main" id="{46FDF4F3-7254-4F98-A58E-A2A38BE05ED6}"/>
              </a:ext>
            </a:extLst>
          </p:cNvPr>
          <p:cNvSpPr/>
          <p:nvPr/>
        </p:nvSpPr>
        <p:spPr>
          <a:xfrm rot="10800000">
            <a:off x="3888996" y="5083729"/>
            <a:ext cx="629174" cy="41106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16" name="Arrow: Right 15">
            <a:extLst>
              <a:ext uri="{FF2B5EF4-FFF2-40B4-BE49-F238E27FC236}">
                <a16:creationId xmlns:a16="http://schemas.microsoft.com/office/drawing/2014/main" id="{2619A653-99DE-4498-8741-27FA76A0BCE2}"/>
              </a:ext>
            </a:extLst>
          </p:cNvPr>
          <p:cNvSpPr/>
          <p:nvPr/>
        </p:nvSpPr>
        <p:spPr>
          <a:xfrm rot="5400000">
            <a:off x="9566246" y="3894589"/>
            <a:ext cx="629174" cy="41106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18" name="Title 1">
            <a:extLst>
              <a:ext uri="{FF2B5EF4-FFF2-40B4-BE49-F238E27FC236}">
                <a16:creationId xmlns:a16="http://schemas.microsoft.com/office/drawing/2014/main" id="{C1D9E7D6-CAE8-42F8-A7CB-50722169E007}"/>
              </a:ext>
            </a:extLst>
          </p:cNvPr>
          <p:cNvSpPr txBox="1">
            <a:spLocks/>
          </p:cNvSpPr>
          <p:nvPr/>
        </p:nvSpPr>
        <p:spPr>
          <a:xfrm>
            <a:off x="1030287" y="609600"/>
            <a:ext cx="10131425" cy="753610"/>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2. TÍNH NĂNG QUẢN LÝ, THEO DÕI Đ</a:t>
            </a:r>
            <a:r>
              <a:rPr lang="vi-VN"/>
              <a:t>Ơ</a:t>
            </a:r>
            <a:r>
              <a:rPr lang="en-US"/>
              <a:t>N</a:t>
            </a:r>
          </a:p>
        </p:txBody>
      </p:sp>
    </p:spTree>
    <p:extLst>
      <p:ext uri="{BB962C8B-B14F-4D97-AF65-F5344CB8AC3E}">
        <p14:creationId xmlns:p14="http://schemas.microsoft.com/office/powerpoint/2010/main" val="3671053691"/>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87E39-58B0-4680-847C-80E619A11518}"/>
              </a:ext>
            </a:extLst>
          </p:cNvPr>
          <p:cNvSpPr>
            <a:spLocks noGrp="1"/>
          </p:cNvSpPr>
          <p:nvPr>
            <p:ph type="title"/>
          </p:nvPr>
        </p:nvSpPr>
        <p:spPr>
          <a:xfrm>
            <a:off x="306548" y="232096"/>
            <a:ext cx="11578904" cy="598415"/>
          </a:xfrm>
        </p:spPr>
        <p:txBody>
          <a:bodyPr>
            <a:normAutofit/>
          </a:bodyPr>
          <a:lstStyle/>
          <a:p>
            <a:pPr algn="ctr"/>
            <a:r>
              <a:rPr lang="en-US" sz="2400"/>
              <a:t>2.1.	Đồng Bộ Đ</a:t>
            </a:r>
            <a:r>
              <a:rPr lang="vi-VN" sz="2400"/>
              <a:t>ơ</a:t>
            </a:r>
            <a:r>
              <a:rPr lang="en-US" sz="2400"/>
              <a:t>n Từ Shopee Vào ShipXanh (ĐƠN MỚI)</a:t>
            </a:r>
          </a:p>
        </p:txBody>
      </p:sp>
      <p:pic>
        <p:nvPicPr>
          <p:cNvPr id="7" name="Picture 6">
            <a:extLst>
              <a:ext uri="{FF2B5EF4-FFF2-40B4-BE49-F238E27FC236}">
                <a16:creationId xmlns:a16="http://schemas.microsoft.com/office/drawing/2014/main" id="{AE852FF6-ADB3-4E7A-8AC5-DF76FBCEC43F}"/>
              </a:ext>
            </a:extLst>
          </p:cNvPr>
          <p:cNvPicPr>
            <a:picLocks noChangeAspect="1"/>
          </p:cNvPicPr>
          <p:nvPr/>
        </p:nvPicPr>
        <p:blipFill>
          <a:blip r:embed="rId2"/>
          <a:stretch>
            <a:fillRect/>
          </a:stretch>
        </p:blipFill>
        <p:spPr>
          <a:xfrm>
            <a:off x="1505098" y="1085594"/>
            <a:ext cx="9181804" cy="5772406"/>
          </a:xfrm>
          <a:prstGeom prst="rect">
            <a:avLst/>
          </a:prstGeom>
        </p:spPr>
      </p:pic>
    </p:spTree>
    <p:extLst>
      <p:ext uri="{BB962C8B-B14F-4D97-AF65-F5344CB8AC3E}">
        <p14:creationId xmlns:p14="http://schemas.microsoft.com/office/powerpoint/2010/main" val="1650339166"/>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61213B-2BBB-46AC-A7B6-F305BB7CD9B6}"/>
              </a:ext>
            </a:extLst>
          </p:cNvPr>
          <p:cNvPicPr>
            <a:picLocks noChangeAspect="1"/>
          </p:cNvPicPr>
          <p:nvPr/>
        </p:nvPicPr>
        <p:blipFill>
          <a:blip r:embed="rId2"/>
          <a:stretch>
            <a:fillRect/>
          </a:stretch>
        </p:blipFill>
        <p:spPr>
          <a:xfrm>
            <a:off x="634873" y="0"/>
            <a:ext cx="10922253" cy="6858000"/>
          </a:xfrm>
          <a:prstGeom prst="rect">
            <a:avLst/>
          </a:prstGeom>
        </p:spPr>
      </p:pic>
    </p:spTree>
    <p:extLst>
      <p:ext uri="{BB962C8B-B14F-4D97-AF65-F5344CB8AC3E}">
        <p14:creationId xmlns:p14="http://schemas.microsoft.com/office/powerpoint/2010/main" val="1832678348"/>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C84C52-0D0E-41EA-B01F-698EC5580CA3}"/>
              </a:ext>
            </a:extLst>
          </p:cNvPr>
          <p:cNvPicPr>
            <a:picLocks noChangeAspect="1"/>
          </p:cNvPicPr>
          <p:nvPr/>
        </p:nvPicPr>
        <p:blipFill>
          <a:blip r:embed="rId2"/>
          <a:stretch>
            <a:fillRect/>
          </a:stretch>
        </p:blipFill>
        <p:spPr>
          <a:xfrm>
            <a:off x="625358" y="0"/>
            <a:ext cx="10941284" cy="6858000"/>
          </a:xfrm>
          <a:prstGeom prst="rect">
            <a:avLst/>
          </a:prstGeom>
        </p:spPr>
      </p:pic>
    </p:spTree>
    <p:extLst>
      <p:ext uri="{BB962C8B-B14F-4D97-AF65-F5344CB8AC3E}">
        <p14:creationId xmlns:p14="http://schemas.microsoft.com/office/powerpoint/2010/main" val="1283611412"/>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31EFF-4338-4CB8-87F5-B3D7887AE6DC}"/>
              </a:ext>
            </a:extLst>
          </p:cNvPr>
          <p:cNvSpPr txBox="1">
            <a:spLocks/>
          </p:cNvSpPr>
          <p:nvPr/>
        </p:nvSpPr>
        <p:spPr>
          <a:xfrm>
            <a:off x="306548" y="232096"/>
            <a:ext cx="11578904" cy="598415"/>
          </a:xfrm>
          <a:prstGeom prst="rect">
            <a:avLst/>
          </a:prstGeom>
        </p:spPr>
        <p:txBody>
          <a:bodyP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a:t>2.2.	CHIA ĐƠN ĐỂ ĐI NHẶT HÀNG</a:t>
            </a:r>
          </a:p>
        </p:txBody>
      </p:sp>
      <p:pic>
        <p:nvPicPr>
          <p:cNvPr id="4" name="Picture 3">
            <a:extLst>
              <a:ext uri="{FF2B5EF4-FFF2-40B4-BE49-F238E27FC236}">
                <a16:creationId xmlns:a16="http://schemas.microsoft.com/office/drawing/2014/main" id="{52E97861-442B-4FC3-B97F-56C8CC29CDF2}"/>
              </a:ext>
            </a:extLst>
          </p:cNvPr>
          <p:cNvPicPr>
            <a:picLocks noChangeAspect="1"/>
          </p:cNvPicPr>
          <p:nvPr/>
        </p:nvPicPr>
        <p:blipFill>
          <a:blip r:embed="rId2"/>
          <a:stretch>
            <a:fillRect/>
          </a:stretch>
        </p:blipFill>
        <p:spPr>
          <a:xfrm>
            <a:off x="1372108" y="933920"/>
            <a:ext cx="9447783" cy="5924080"/>
          </a:xfrm>
          <a:prstGeom prst="rect">
            <a:avLst/>
          </a:prstGeom>
        </p:spPr>
      </p:pic>
    </p:spTree>
    <p:extLst>
      <p:ext uri="{BB962C8B-B14F-4D97-AF65-F5344CB8AC3E}">
        <p14:creationId xmlns:p14="http://schemas.microsoft.com/office/powerpoint/2010/main" val="2999804350"/>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Người bán] Hướng dẫn xác nhận đơn hàng / chọn ngày giao hàng cho đơn vị vận  chuyển trên ứng dụng Shopee">
            <a:extLst>
              <a:ext uri="{FF2B5EF4-FFF2-40B4-BE49-F238E27FC236}">
                <a16:creationId xmlns:a16="http://schemas.microsoft.com/office/drawing/2014/main" id="{C6232EF0-1E4C-4561-AF20-8B495DCB4A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738" y="285750"/>
            <a:ext cx="7058025" cy="62865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3A14970-9EC8-4103-8805-864DF802A8CC}"/>
              </a:ext>
            </a:extLst>
          </p:cNvPr>
          <p:cNvPicPr>
            <a:picLocks noChangeAspect="1"/>
          </p:cNvPicPr>
          <p:nvPr/>
        </p:nvPicPr>
        <p:blipFill>
          <a:blip r:embed="rId3"/>
          <a:stretch>
            <a:fillRect/>
          </a:stretch>
        </p:blipFill>
        <p:spPr>
          <a:xfrm>
            <a:off x="8363825" y="285750"/>
            <a:ext cx="3509438" cy="6290649"/>
          </a:xfrm>
          <a:prstGeom prst="rect">
            <a:avLst/>
          </a:prstGeom>
        </p:spPr>
      </p:pic>
    </p:spTree>
    <p:extLst>
      <p:ext uri="{BB962C8B-B14F-4D97-AF65-F5344CB8AC3E}">
        <p14:creationId xmlns:p14="http://schemas.microsoft.com/office/powerpoint/2010/main" val="2196476668"/>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0009BFD-B0F6-401C-84B9-42B82AE10C44}"/>
              </a:ext>
            </a:extLst>
          </p:cNvPr>
          <p:cNvSpPr txBox="1">
            <a:spLocks/>
          </p:cNvSpPr>
          <p:nvPr/>
        </p:nvSpPr>
        <p:spPr>
          <a:xfrm>
            <a:off x="306548" y="232096"/>
            <a:ext cx="11578904" cy="598415"/>
          </a:xfrm>
          <a:prstGeom prst="rect">
            <a:avLst/>
          </a:prstGeom>
        </p:spPr>
        <p:txBody>
          <a:bodyP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a:t>2.3.	ĐÓNG GÓI ĐƠN HÀNG	(ĐÃ ĐÓNG GÓI)</a:t>
            </a:r>
          </a:p>
        </p:txBody>
      </p:sp>
      <p:pic>
        <p:nvPicPr>
          <p:cNvPr id="5" name="Picture 4">
            <a:extLst>
              <a:ext uri="{FF2B5EF4-FFF2-40B4-BE49-F238E27FC236}">
                <a16:creationId xmlns:a16="http://schemas.microsoft.com/office/drawing/2014/main" id="{00ADFBBA-80A0-4864-8B5A-EF8CE0E68829}"/>
              </a:ext>
            </a:extLst>
          </p:cNvPr>
          <p:cNvPicPr>
            <a:picLocks noChangeAspect="1"/>
          </p:cNvPicPr>
          <p:nvPr/>
        </p:nvPicPr>
        <p:blipFill>
          <a:blip r:embed="rId2"/>
          <a:stretch>
            <a:fillRect/>
          </a:stretch>
        </p:blipFill>
        <p:spPr>
          <a:xfrm>
            <a:off x="1400379" y="962682"/>
            <a:ext cx="9391242" cy="5895318"/>
          </a:xfrm>
          <a:prstGeom prst="rect">
            <a:avLst/>
          </a:prstGeom>
        </p:spPr>
      </p:pic>
    </p:spTree>
    <p:extLst>
      <p:ext uri="{BB962C8B-B14F-4D97-AF65-F5344CB8AC3E}">
        <p14:creationId xmlns:p14="http://schemas.microsoft.com/office/powerpoint/2010/main" val="1125772714"/>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CCF80D-AF05-47F4-95D6-8622494CB765}"/>
              </a:ext>
            </a:extLst>
          </p:cNvPr>
          <p:cNvPicPr>
            <a:picLocks noChangeAspect="1"/>
          </p:cNvPicPr>
          <p:nvPr/>
        </p:nvPicPr>
        <p:blipFill>
          <a:blip r:embed="rId2"/>
          <a:stretch>
            <a:fillRect/>
          </a:stretch>
        </p:blipFill>
        <p:spPr>
          <a:xfrm>
            <a:off x="316640" y="304101"/>
            <a:ext cx="3515511" cy="6249798"/>
          </a:xfrm>
          <a:prstGeom prst="rect">
            <a:avLst/>
          </a:prstGeom>
        </p:spPr>
      </p:pic>
      <p:pic>
        <p:nvPicPr>
          <p:cNvPr id="5" name="Picture 4">
            <a:extLst>
              <a:ext uri="{FF2B5EF4-FFF2-40B4-BE49-F238E27FC236}">
                <a16:creationId xmlns:a16="http://schemas.microsoft.com/office/drawing/2014/main" id="{84A8BE74-9E5E-465B-81DD-EAF7C526481A}"/>
              </a:ext>
            </a:extLst>
          </p:cNvPr>
          <p:cNvPicPr>
            <a:picLocks noChangeAspect="1"/>
          </p:cNvPicPr>
          <p:nvPr/>
        </p:nvPicPr>
        <p:blipFill>
          <a:blip r:embed="rId3"/>
          <a:stretch>
            <a:fillRect/>
          </a:stretch>
        </p:blipFill>
        <p:spPr>
          <a:xfrm>
            <a:off x="4337108" y="302082"/>
            <a:ext cx="3515511" cy="6249798"/>
          </a:xfrm>
          <a:prstGeom prst="rect">
            <a:avLst/>
          </a:prstGeom>
        </p:spPr>
      </p:pic>
      <p:pic>
        <p:nvPicPr>
          <p:cNvPr id="7" name="Picture 6">
            <a:extLst>
              <a:ext uri="{FF2B5EF4-FFF2-40B4-BE49-F238E27FC236}">
                <a16:creationId xmlns:a16="http://schemas.microsoft.com/office/drawing/2014/main" id="{25543336-1455-44E6-85F1-3DD8952005E7}"/>
              </a:ext>
            </a:extLst>
          </p:cNvPr>
          <p:cNvPicPr>
            <a:picLocks noChangeAspect="1"/>
          </p:cNvPicPr>
          <p:nvPr/>
        </p:nvPicPr>
        <p:blipFill>
          <a:blip r:embed="rId4"/>
          <a:stretch>
            <a:fillRect/>
          </a:stretch>
        </p:blipFill>
        <p:spPr>
          <a:xfrm>
            <a:off x="8357576" y="302082"/>
            <a:ext cx="3517784" cy="6253838"/>
          </a:xfrm>
          <a:prstGeom prst="rect">
            <a:avLst/>
          </a:prstGeom>
        </p:spPr>
      </p:pic>
    </p:spTree>
    <p:extLst>
      <p:ext uri="{BB962C8B-B14F-4D97-AF65-F5344CB8AC3E}">
        <p14:creationId xmlns:p14="http://schemas.microsoft.com/office/powerpoint/2010/main" val="1812410318"/>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CE212-FC2E-47B9-B731-F263459AD790}"/>
              </a:ext>
            </a:extLst>
          </p:cNvPr>
          <p:cNvSpPr txBox="1">
            <a:spLocks/>
          </p:cNvSpPr>
          <p:nvPr/>
        </p:nvSpPr>
        <p:spPr>
          <a:xfrm>
            <a:off x="306548" y="232096"/>
            <a:ext cx="11578904" cy="598415"/>
          </a:xfrm>
          <a:prstGeom prst="rect">
            <a:avLst/>
          </a:prstGeom>
        </p:spPr>
        <p:txBody>
          <a:bodyP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a:t>2.4.	TẠO PHIẾU XUẤT VÀ GIAO ĐƠN	(ĐÃ GỬI ĐI)</a:t>
            </a:r>
          </a:p>
        </p:txBody>
      </p:sp>
      <p:pic>
        <p:nvPicPr>
          <p:cNvPr id="4" name="Picture 3">
            <a:extLst>
              <a:ext uri="{FF2B5EF4-FFF2-40B4-BE49-F238E27FC236}">
                <a16:creationId xmlns:a16="http://schemas.microsoft.com/office/drawing/2014/main" id="{7AC7A2FE-D1C7-40F8-9778-A51A1FB098B8}"/>
              </a:ext>
            </a:extLst>
          </p:cNvPr>
          <p:cNvPicPr>
            <a:picLocks noChangeAspect="1"/>
          </p:cNvPicPr>
          <p:nvPr/>
        </p:nvPicPr>
        <p:blipFill>
          <a:blip r:embed="rId2"/>
          <a:stretch>
            <a:fillRect/>
          </a:stretch>
        </p:blipFill>
        <p:spPr>
          <a:xfrm>
            <a:off x="809537" y="910730"/>
            <a:ext cx="10572925" cy="5947270"/>
          </a:xfrm>
          <a:prstGeom prst="rect">
            <a:avLst/>
          </a:prstGeom>
        </p:spPr>
      </p:pic>
    </p:spTree>
    <p:extLst>
      <p:ext uri="{BB962C8B-B14F-4D97-AF65-F5344CB8AC3E}">
        <p14:creationId xmlns:p14="http://schemas.microsoft.com/office/powerpoint/2010/main" val="1895277666"/>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510BB1-4D9D-4096-83B9-1843A42929A3}"/>
              </a:ext>
            </a:extLst>
          </p:cNvPr>
          <p:cNvSpPr>
            <a:spLocks noGrp="1"/>
          </p:cNvSpPr>
          <p:nvPr>
            <p:ph type="title"/>
          </p:nvPr>
        </p:nvSpPr>
        <p:spPr/>
        <p:txBody>
          <a:bodyPr/>
          <a:lstStyle/>
          <a:p>
            <a:pPr algn="ctr"/>
            <a:r>
              <a:rPr lang="en-US"/>
              <a:t>PHẦN 1. ĐẶT VẤN ĐỀ		</a:t>
            </a:r>
          </a:p>
        </p:txBody>
      </p:sp>
      <p:sp>
        <p:nvSpPr>
          <p:cNvPr id="4" name="Content Placeholder 3">
            <a:extLst>
              <a:ext uri="{FF2B5EF4-FFF2-40B4-BE49-F238E27FC236}">
                <a16:creationId xmlns:a16="http://schemas.microsoft.com/office/drawing/2014/main" id="{D1284CFA-4894-42EE-8B90-E16801415686}"/>
              </a:ext>
            </a:extLst>
          </p:cNvPr>
          <p:cNvSpPr>
            <a:spLocks noGrp="1"/>
          </p:cNvSpPr>
          <p:nvPr>
            <p:ph idx="1"/>
          </p:nvPr>
        </p:nvSpPr>
        <p:spPr>
          <a:xfrm>
            <a:off x="755628" y="2164360"/>
            <a:ext cx="10915636" cy="2762075"/>
          </a:xfrm>
        </p:spPr>
        <p:txBody>
          <a:bodyPr>
            <a:normAutofit/>
          </a:bodyPr>
          <a:lstStyle/>
          <a:p>
            <a:pPr marL="457200" indent="-457200">
              <a:lnSpc>
                <a:spcPct val="200000"/>
              </a:lnSpc>
              <a:buAutoNum type="arabicPeriod"/>
            </a:pPr>
            <a:r>
              <a:rPr lang="en-US" sz="2800"/>
              <a:t>Shopee – Thế Lực Đáng Gờm Trong Làng TMĐT</a:t>
            </a:r>
          </a:p>
          <a:p>
            <a:pPr marL="457200" indent="-457200">
              <a:lnSpc>
                <a:spcPct val="200000"/>
              </a:lnSpc>
              <a:buAutoNum type="arabicPeriod"/>
            </a:pPr>
            <a:r>
              <a:rPr lang="en-US" sz="2800"/>
              <a:t>Nhà Bán Hàng Trên Shopee – C</a:t>
            </a:r>
            <a:r>
              <a:rPr lang="vi-VN" sz="2800"/>
              <a:t>ơ</a:t>
            </a:r>
            <a:r>
              <a:rPr lang="en-US" sz="2800"/>
              <a:t> Hội Và Thách Thức</a:t>
            </a:r>
            <a:endParaRPr lang="en-US" sz="1800"/>
          </a:p>
        </p:txBody>
      </p:sp>
    </p:spTree>
    <p:extLst>
      <p:ext uri="{BB962C8B-B14F-4D97-AF65-F5344CB8AC3E}">
        <p14:creationId xmlns:p14="http://schemas.microsoft.com/office/powerpoint/2010/main" val="4105401439"/>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18944-11B7-44B7-BC50-2460486BB550}"/>
              </a:ext>
            </a:extLst>
          </p:cNvPr>
          <p:cNvSpPr txBox="1">
            <a:spLocks/>
          </p:cNvSpPr>
          <p:nvPr/>
        </p:nvSpPr>
        <p:spPr>
          <a:xfrm>
            <a:off x="306548" y="232096"/>
            <a:ext cx="11578904" cy="598415"/>
          </a:xfrm>
          <a:prstGeom prst="rect">
            <a:avLst/>
          </a:prstGeom>
        </p:spPr>
        <p:txBody>
          <a:bodyP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a:t>2.5.	XỬ LÝ ĐƠN HOÀN	(ĐÃ HOÀN)</a:t>
            </a:r>
          </a:p>
        </p:txBody>
      </p:sp>
      <p:pic>
        <p:nvPicPr>
          <p:cNvPr id="4" name="Picture 3">
            <a:extLst>
              <a:ext uri="{FF2B5EF4-FFF2-40B4-BE49-F238E27FC236}">
                <a16:creationId xmlns:a16="http://schemas.microsoft.com/office/drawing/2014/main" id="{035B425B-6D39-4F8D-931E-8C3DA6B6BABA}"/>
              </a:ext>
            </a:extLst>
          </p:cNvPr>
          <p:cNvPicPr>
            <a:picLocks noChangeAspect="1"/>
          </p:cNvPicPr>
          <p:nvPr/>
        </p:nvPicPr>
        <p:blipFill>
          <a:blip r:embed="rId2"/>
          <a:stretch>
            <a:fillRect/>
          </a:stretch>
        </p:blipFill>
        <p:spPr>
          <a:xfrm>
            <a:off x="817926" y="920167"/>
            <a:ext cx="10556147" cy="5937833"/>
          </a:xfrm>
          <a:prstGeom prst="rect">
            <a:avLst/>
          </a:prstGeom>
        </p:spPr>
      </p:pic>
    </p:spTree>
    <p:extLst>
      <p:ext uri="{BB962C8B-B14F-4D97-AF65-F5344CB8AC3E}">
        <p14:creationId xmlns:p14="http://schemas.microsoft.com/office/powerpoint/2010/main" val="3478467677"/>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9163F-4251-4424-AE12-1332C52A69AA}"/>
              </a:ext>
            </a:extLst>
          </p:cNvPr>
          <p:cNvSpPr txBox="1">
            <a:spLocks/>
          </p:cNvSpPr>
          <p:nvPr/>
        </p:nvSpPr>
        <p:spPr>
          <a:xfrm>
            <a:off x="306548" y="232096"/>
            <a:ext cx="11578904" cy="598415"/>
          </a:xfrm>
          <a:prstGeom prst="rect">
            <a:avLst/>
          </a:prstGeom>
        </p:spPr>
        <p:txBody>
          <a:bodyP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a:t>2.6.	ĐỐI SOÁT VÀ KIỂM KÊ THỰC NHẬN</a:t>
            </a:r>
          </a:p>
        </p:txBody>
      </p:sp>
      <p:pic>
        <p:nvPicPr>
          <p:cNvPr id="6" name="Picture 5">
            <a:extLst>
              <a:ext uri="{FF2B5EF4-FFF2-40B4-BE49-F238E27FC236}">
                <a16:creationId xmlns:a16="http://schemas.microsoft.com/office/drawing/2014/main" id="{68363770-380F-413B-81A3-712877446B59}"/>
              </a:ext>
            </a:extLst>
          </p:cNvPr>
          <p:cNvPicPr>
            <a:picLocks noChangeAspect="1"/>
          </p:cNvPicPr>
          <p:nvPr/>
        </p:nvPicPr>
        <p:blipFill>
          <a:blip r:embed="rId2"/>
          <a:stretch>
            <a:fillRect/>
          </a:stretch>
        </p:blipFill>
        <p:spPr>
          <a:xfrm>
            <a:off x="746620" y="830511"/>
            <a:ext cx="10698760" cy="6018053"/>
          </a:xfrm>
          <a:prstGeom prst="rect">
            <a:avLst/>
          </a:prstGeom>
        </p:spPr>
      </p:pic>
    </p:spTree>
    <p:extLst>
      <p:ext uri="{BB962C8B-B14F-4D97-AF65-F5344CB8AC3E}">
        <p14:creationId xmlns:p14="http://schemas.microsoft.com/office/powerpoint/2010/main" val="1392751326"/>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05B8D-A64E-487B-BCB7-8683296DE2DE}"/>
              </a:ext>
            </a:extLst>
          </p:cNvPr>
          <p:cNvSpPr>
            <a:spLocks noGrp="1"/>
          </p:cNvSpPr>
          <p:nvPr>
            <p:ph type="title"/>
          </p:nvPr>
        </p:nvSpPr>
        <p:spPr/>
        <p:txBody>
          <a:bodyPr/>
          <a:lstStyle/>
          <a:p>
            <a:pPr algn="ctr"/>
            <a:r>
              <a:rPr lang="en-US"/>
              <a:t>PHẦN 3. CÔNG NGHỆ ĐẰNG SAU SHIPXANH</a:t>
            </a:r>
          </a:p>
        </p:txBody>
      </p:sp>
      <p:sp>
        <p:nvSpPr>
          <p:cNvPr id="3" name="Content Placeholder 2">
            <a:extLst>
              <a:ext uri="{FF2B5EF4-FFF2-40B4-BE49-F238E27FC236}">
                <a16:creationId xmlns:a16="http://schemas.microsoft.com/office/drawing/2014/main" id="{804F83F1-B5D7-4567-B619-04149EE8262C}"/>
              </a:ext>
            </a:extLst>
          </p:cNvPr>
          <p:cNvSpPr>
            <a:spLocks noGrp="1"/>
          </p:cNvSpPr>
          <p:nvPr>
            <p:ph idx="1"/>
          </p:nvPr>
        </p:nvSpPr>
        <p:spPr>
          <a:xfrm>
            <a:off x="1030287" y="2065867"/>
            <a:ext cx="10131425" cy="3649133"/>
          </a:xfrm>
        </p:spPr>
        <p:txBody>
          <a:bodyPr/>
          <a:lstStyle/>
          <a:p>
            <a:pPr marL="342900" indent="-342900">
              <a:lnSpc>
                <a:spcPct val="150000"/>
              </a:lnSpc>
              <a:buAutoNum type="arabicPeriod"/>
            </a:pPr>
            <a:r>
              <a:rPr lang="en-US" sz="3200"/>
              <a:t>FRONT-END</a:t>
            </a:r>
          </a:p>
          <a:p>
            <a:pPr marL="342900" indent="-342900">
              <a:lnSpc>
                <a:spcPct val="150000"/>
              </a:lnSpc>
              <a:buAutoNum type="arabicPeriod"/>
            </a:pPr>
            <a:r>
              <a:rPr lang="en-US" sz="3200"/>
              <a:t>BACK-END</a:t>
            </a:r>
          </a:p>
          <a:p>
            <a:pPr marL="342900" indent="-342900">
              <a:lnSpc>
                <a:spcPct val="150000"/>
              </a:lnSpc>
              <a:buAutoNum type="arabicPeriod"/>
            </a:pPr>
            <a:r>
              <a:rPr lang="en-US" sz="3200"/>
              <a:t>GIẢI QUYẾT CÁC BÀI TOÁN</a:t>
            </a:r>
          </a:p>
          <a:p>
            <a:pPr marL="0" indent="0">
              <a:lnSpc>
                <a:spcPct val="150000"/>
              </a:lnSpc>
              <a:buNone/>
            </a:pPr>
            <a:endParaRPr lang="en-US"/>
          </a:p>
        </p:txBody>
      </p:sp>
    </p:spTree>
    <p:extLst>
      <p:ext uri="{BB962C8B-B14F-4D97-AF65-F5344CB8AC3E}">
        <p14:creationId xmlns:p14="http://schemas.microsoft.com/office/powerpoint/2010/main" val="3207405900"/>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B8547-A1DB-434C-A90F-E794C201F2C0}"/>
              </a:ext>
            </a:extLst>
          </p:cNvPr>
          <p:cNvSpPr>
            <a:spLocks noGrp="1"/>
          </p:cNvSpPr>
          <p:nvPr>
            <p:ph type="title"/>
          </p:nvPr>
        </p:nvSpPr>
        <p:spPr>
          <a:xfrm>
            <a:off x="685801" y="609600"/>
            <a:ext cx="4414705" cy="1456267"/>
          </a:xfrm>
        </p:spPr>
        <p:txBody>
          <a:bodyPr/>
          <a:lstStyle/>
          <a:p>
            <a:r>
              <a:rPr lang="en-US"/>
              <a:t>3.1.	FRONT-END</a:t>
            </a:r>
          </a:p>
        </p:txBody>
      </p:sp>
      <p:sp>
        <p:nvSpPr>
          <p:cNvPr id="3" name="Content Placeholder 2">
            <a:extLst>
              <a:ext uri="{FF2B5EF4-FFF2-40B4-BE49-F238E27FC236}">
                <a16:creationId xmlns:a16="http://schemas.microsoft.com/office/drawing/2014/main" id="{6CD640DF-D393-44F7-93DD-3F789A60A114}"/>
              </a:ext>
            </a:extLst>
          </p:cNvPr>
          <p:cNvSpPr>
            <a:spLocks noGrp="1"/>
          </p:cNvSpPr>
          <p:nvPr>
            <p:ph idx="1"/>
          </p:nvPr>
        </p:nvSpPr>
        <p:spPr>
          <a:xfrm>
            <a:off x="685801" y="2142067"/>
            <a:ext cx="4850933" cy="3649133"/>
          </a:xfrm>
        </p:spPr>
        <p:txBody>
          <a:bodyPr>
            <a:normAutofit/>
          </a:bodyPr>
          <a:lstStyle/>
          <a:p>
            <a:pPr>
              <a:lnSpc>
                <a:spcPct val="150000"/>
              </a:lnSpc>
            </a:pPr>
            <a:r>
              <a:rPr lang="en-US" sz="2400"/>
              <a:t>ANGULAR 10</a:t>
            </a:r>
          </a:p>
          <a:p>
            <a:pPr>
              <a:lnSpc>
                <a:spcPct val="150000"/>
              </a:lnSpc>
            </a:pPr>
            <a:r>
              <a:rPr lang="en-US" sz="2400"/>
              <a:t>CHROME EXTENSION</a:t>
            </a:r>
          </a:p>
          <a:p>
            <a:pPr>
              <a:lnSpc>
                <a:spcPct val="150000"/>
              </a:lnSpc>
            </a:pPr>
            <a:r>
              <a:rPr lang="en-US" sz="2400"/>
              <a:t>CHROME NATIVE MESSAGING</a:t>
            </a:r>
          </a:p>
          <a:p>
            <a:pPr>
              <a:lnSpc>
                <a:spcPct val="150000"/>
              </a:lnSpc>
            </a:pPr>
            <a:r>
              <a:rPr lang="en-US" sz="2400"/>
              <a:t>NODEJS APPLICATION</a:t>
            </a:r>
          </a:p>
          <a:p>
            <a:pPr>
              <a:lnSpc>
                <a:spcPct val="150000"/>
              </a:lnSpc>
            </a:pPr>
            <a:r>
              <a:rPr lang="en-US" sz="2400"/>
              <a:t>LOWDB</a:t>
            </a:r>
            <a:endParaRPr lang="en-US" sz="1600"/>
          </a:p>
        </p:txBody>
      </p:sp>
      <p:sp>
        <p:nvSpPr>
          <p:cNvPr id="4" name="Title 1">
            <a:extLst>
              <a:ext uri="{FF2B5EF4-FFF2-40B4-BE49-F238E27FC236}">
                <a16:creationId xmlns:a16="http://schemas.microsoft.com/office/drawing/2014/main" id="{131458A3-CCA6-4C4E-A989-2F820C9B9380}"/>
              </a:ext>
            </a:extLst>
          </p:cNvPr>
          <p:cNvSpPr txBox="1">
            <a:spLocks/>
          </p:cNvSpPr>
          <p:nvPr/>
        </p:nvSpPr>
        <p:spPr>
          <a:xfrm>
            <a:off x="6096000" y="609599"/>
            <a:ext cx="4414705" cy="14562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3.2.	BACK-END</a:t>
            </a:r>
          </a:p>
        </p:txBody>
      </p:sp>
      <p:sp>
        <p:nvSpPr>
          <p:cNvPr id="5" name="Content Placeholder 2">
            <a:extLst>
              <a:ext uri="{FF2B5EF4-FFF2-40B4-BE49-F238E27FC236}">
                <a16:creationId xmlns:a16="http://schemas.microsoft.com/office/drawing/2014/main" id="{8BA815CD-D57A-4AE6-AA9F-0DF4EE5CB52F}"/>
              </a:ext>
            </a:extLst>
          </p:cNvPr>
          <p:cNvSpPr txBox="1">
            <a:spLocks/>
          </p:cNvSpPr>
          <p:nvPr/>
        </p:nvSpPr>
        <p:spPr>
          <a:xfrm>
            <a:off x="6096000" y="2142067"/>
            <a:ext cx="5673754" cy="364913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lnSpc>
                <a:spcPct val="150000"/>
              </a:lnSpc>
            </a:pPr>
            <a:r>
              <a:rPr lang="en-US" sz="2400"/>
              <a:t>EXPRESS API</a:t>
            </a:r>
          </a:p>
          <a:p>
            <a:pPr>
              <a:lnSpc>
                <a:spcPct val="150000"/>
              </a:lnSpc>
            </a:pPr>
            <a:r>
              <a:rPr lang="en-US" sz="2400"/>
              <a:t>SWAGGER OPENAPI </a:t>
            </a:r>
          </a:p>
          <a:p>
            <a:pPr>
              <a:lnSpc>
                <a:spcPct val="150000"/>
              </a:lnSpc>
            </a:pPr>
            <a:r>
              <a:rPr lang="en-US" sz="2400"/>
              <a:t>FIREBASE (AUTHENTICATION, 	FIRESTORE, STORAGE)</a:t>
            </a:r>
          </a:p>
          <a:p>
            <a:pPr>
              <a:lnSpc>
                <a:spcPct val="150000"/>
              </a:lnSpc>
            </a:pPr>
            <a:r>
              <a:rPr lang="en-US" sz="2400"/>
              <a:t>MEILISEARCH</a:t>
            </a:r>
            <a:endParaRPr lang="en-US" sz="1600"/>
          </a:p>
        </p:txBody>
      </p:sp>
      <p:cxnSp>
        <p:nvCxnSpPr>
          <p:cNvPr id="7" name="Straight Connector 6">
            <a:extLst>
              <a:ext uri="{FF2B5EF4-FFF2-40B4-BE49-F238E27FC236}">
                <a16:creationId xmlns:a16="http://schemas.microsoft.com/office/drawing/2014/main" id="{C99C239B-91FF-457E-AB58-51DD59FEB4EB}"/>
              </a:ext>
            </a:extLst>
          </p:cNvPr>
          <p:cNvCxnSpPr>
            <a:cxnSpLocks/>
          </p:cNvCxnSpPr>
          <p:nvPr/>
        </p:nvCxnSpPr>
        <p:spPr>
          <a:xfrm>
            <a:off x="5659772" y="1107347"/>
            <a:ext cx="0" cy="436227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3068762"/>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16EEE-A5C7-4F38-AA4F-1427A192A1CC}"/>
              </a:ext>
            </a:extLst>
          </p:cNvPr>
          <p:cNvSpPr>
            <a:spLocks noGrp="1"/>
          </p:cNvSpPr>
          <p:nvPr>
            <p:ph type="title"/>
          </p:nvPr>
        </p:nvSpPr>
        <p:spPr/>
        <p:txBody>
          <a:bodyPr/>
          <a:lstStyle/>
          <a:p>
            <a:r>
              <a:rPr lang="en-US"/>
              <a:t>3.3. GIẢI QUYẾT CÁC BÀI TOÁN</a:t>
            </a:r>
          </a:p>
        </p:txBody>
      </p:sp>
      <p:sp>
        <p:nvSpPr>
          <p:cNvPr id="3" name="Content Placeholder 2">
            <a:extLst>
              <a:ext uri="{FF2B5EF4-FFF2-40B4-BE49-F238E27FC236}">
                <a16:creationId xmlns:a16="http://schemas.microsoft.com/office/drawing/2014/main" id="{07EF6FA3-9ABA-49F4-B077-575A78330EAA}"/>
              </a:ext>
            </a:extLst>
          </p:cNvPr>
          <p:cNvSpPr>
            <a:spLocks noGrp="1"/>
          </p:cNvSpPr>
          <p:nvPr>
            <p:ph idx="1"/>
          </p:nvPr>
        </p:nvSpPr>
        <p:spPr>
          <a:xfrm>
            <a:off x="685801" y="2142067"/>
            <a:ext cx="10131425" cy="4166454"/>
          </a:xfrm>
        </p:spPr>
        <p:txBody>
          <a:bodyPr>
            <a:normAutofit fontScale="92500"/>
          </a:bodyPr>
          <a:lstStyle/>
          <a:p>
            <a:pPr marL="0" indent="0">
              <a:lnSpc>
                <a:spcPct val="150000"/>
              </a:lnSpc>
              <a:buNone/>
            </a:pPr>
            <a:r>
              <a:rPr lang="en-US" sz="2800"/>
              <a:t>3.3.1.	BÀI TOÁN LỰA CHỌN CÔNG NGHỆ ĐỂ XÂY DỰNG</a:t>
            </a:r>
          </a:p>
          <a:p>
            <a:pPr lvl="1">
              <a:lnSpc>
                <a:spcPct val="150000"/>
              </a:lnSpc>
            </a:pPr>
            <a:r>
              <a:rPr lang="en-US" sz="2400"/>
              <a:t>Xây dựng nhanh.</a:t>
            </a:r>
          </a:p>
          <a:p>
            <a:pPr lvl="1">
              <a:lnSpc>
                <a:spcPct val="150000"/>
              </a:lnSpc>
            </a:pPr>
            <a:r>
              <a:rPr lang="en-US" sz="2400"/>
              <a:t>Cộng đồng hỗ trợ mạnh.</a:t>
            </a:r>
          </a:p>
          <a:p>
            <a:pPr lvl="1">
              <a:lnSpc>
                <a:spcPct val="150000"/>
              </a:lnSpc>
            </a:pPr>
            <a:r>
              <a:rPr lang="en-US" sz="2400"/>
              <a:t>Đang là xu thế, update liên tục.</a:t>
            </a:r>
          </a:p>
          <a:p>
            <a:pPr lvl="1">
              <a:lnSpc>
                <a:spcPct val="150000"/>
              </a:lnSpc>
            </a:pPr>
            <a:r>
              <a:rPr lang="en-US" sz="2400"/>
              <a:t>Giá thành phải chăng.</a:t>
            </a:r>
          </a:p>
          <a:p>
            <a:pPr lvl="1">
              <a:lnSpc>
                <a:spcPct val="150000"/>
              </a:lnSpc>
            </a:pPr>
            <a:r>
              <a:rPr lang="en-US" sz="2400"/>
              <a:t>Việc update các phiên bản phải nhanh chóng, dễ dàng</a:t>
            </a:r>
          </a:p>
        </p:txBody>
      </p:sp>
    </p:spTree>
    <p:extLst>
      <p:ext uri="{BB962C8B-B14F-4D97-AF65-F5344CB8AC3E}">
        <p14:creationId xmlns:p14="http://schemas.microsoft.com/office/powerpoint/2010/main" val="3671329013"/>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CBD1AB-CB1E-44EA-808C-2D7E3552B0B3}"/>
              </a:ext>
            </a:extLst>
          </p:cNvPr>
          <p:cNvPicPr>
            <a:picLocks noChangeAspect="1"/>
          </p:cNvPicPr>
          <p:nvPr/>
        </p:nvPicPr>
        <p:blipFill>
          <a:blip r:embed="rId2"/>
          <a:stretch>
            <a:fillRect/>
          </a:stretch>
        </p:blipFill>
        <p:spPr>
          <a:xfrm>
            <a:off x="661617" y="0"/>
            <a:ext cx="10868766" cy="6858000"/>
          </a:xfrm>
          <a:prstGeom prst="rect">
            <a:avLst/>
          </a:prstGeom>
        </p:spPr>
      </p:pic>
    </p:spTree>
    <p:extLst>
      <p:ext uri="{BB962C8B-B14F-4D97-AF65-F5344CB8AC3E}">
        <p14:creationId xmlns:p14="http://schemas.microsoft.com/office/powerpoint/2010/main" val="1064925208"/>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53F2F-F0E3-45F9-89CF-EE67A1287F34}"/>
              </a:ext>
            </a:extLst>
          </p:cNvPr>
          <p:cNvSpPr txBox="1">
            <a:spLocks/>
          </p:cNvSpPr>
          <p:nvPr/>
        </p:nvSpPr>
        <p:spPr>
          <a:xfrm>
            <a:off x="685801" y="609601"/>
            <a:ext cx="10131425" cy="850084"/>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nSpc>
                <a:spcPct val="150000"/>
              </a:lnSpc>
              <a:buFont typeface="Arial"/>
              <a:buNone/>
            </a:pPr>
            <a:r>
              <a:rPr lang="en-US" sz="2800"/>
              <a:t>3.3.2.	BÀI TOÁN FETCHING DỮ LIỆU TỪ SÀN TMĐT </a:t>
            </a:r>
          </a:p>
        </p:txBody>
      </p:sp>
      <p:sp>
        <p:nvSpPr>
          <p:cNvPr id="3" name="Content Placeholder 2">
            <a:extLst>
              <a:ext uri="{FF2B5EF4-FFF2-40B4-BE49-F238E27FC236}">
                <a16:creationId xmlns:a16="http://schemas.microsoft.com/office/drawing/2014/main" id="{453EC83D-1FD5-4622-B8F8-71CBE5F7FE4F}"/>
              </a:ext>
            </a:extLst>
          </p:cNvPr>
          <p:cNvSpPr txBox="1">
            <a:spLocks/>
          </p:cNvSpPr>
          <p:nvPr/>
        </p:nvSpPr>
        <p:spPr>
          <a:xfrm>
            <a:off x="685800" y="1604433"/>
            <a:ext cx="10131425" cy="4643966"/>
          </a:xfrm>
          <a:prstGeom prst="rect">
            <a:avLst/>
          </a:prstGeom>
        </p:spPr>
        <p:txBody>
          <a:bodyP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lvl="1">
              <a:lnSpc>
                <a:spcPct val="150000"/>
              </a:lnSpc>
            </a:pPr>
            <a:r>
              <a:rPr lang="en-US" sz="2400"/>
              <a:t>Dữ liệu phải chính xác, chính thống.</a:t>
            </a:r>
          </a:p>
          <a:p>
            <a:pPr lvl="1">
              <a:lnSpc>
                <a:spcPct val="150000"/>
              </a:lnSpc>
            </a:pPr>
            <a:r>
              <a:rPr lang="en-US" sz="2400"/>
              <a:t>Đảm bảo chứa đầy đủ các thông tin cần thiết.</a:t>
            </a:r>
          </a:p>
          <a:p>
            <a:pPr lvl="1">
              <a:lnSpc>
                <a:spcPct val="150000"/>
              </a:lnSpc>
            </a:pPr>
            <a:r>
              <a:rPr lang="en-US" sz="2400"/>
              <a:t>Sử dụng tối đa hóa dữ liệu, tránh fetching nhiều lần cho một tác vụ.</a:t>
            </a:r>
          </a:p>
          <a:p>
            <a:pPr lvl="1">
              <a:lnSpc>
                <a:spcPct val="150000"/>
              </a:lnSpc>
            </a:pPr>
            <a:r>
              <a:rPr lang="en-US" sz="2400"/>
              <a:t>Phương thức fetching cần cập nhật liên tục, tránh trường hợp bị chặn.</a:t>
            </a:r>
          </a:p>
        </p:txBody>
      </p:sp>
    </p:spTree>
    <p:extLst>
      <p:ext uri="{BB962C8B-B14F-4D97-AF65-F5344CB8AC3E}">
        <p14:creationId xmlns:p14="http://schemas.microsoft.com/office/powerpoint/2010/main" val="3989394998"/>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6BF073-DE73-4522-87CB-CF2EBD5B3D7B}"/>
              </a:ext>
            </a:extLst>
          </p:cNvPr>
          <p:cNvPicPr>
            <a:picLocks noChangeAspect="1"/>
          </p:cNvPicPr>
          <p:nvPr/>
        </p:nvPicPr>
        <p:blipFill>
          <a:blip r:embed="rId2"/>
          <a:stretch>
            <a:fillRect/>
          </a:stretch>
        </p:blipFill>
        <p:spPr>
          <a:xfrm>
            <a:off x="0" y="265725"/>
            <a:ext cx="12192000" cy="6326549"/>
          </a:xfrm>
          <a:prstGeom prst="rect">
            <a:avLst/>
          </a:prstGeom>
        </p:spPr>
      </p:pic>
    </p:spTree>
    <p:extLst>
      <p:ext uri="{BB962C8B-B14F-4D97-AF65-F5344CB8AC3E}">
        <p14:creationId xmlns:p14="http://schemas.microsoft.com/office/powerpoint/2010/main" val="699681306"/>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C6ACE-641A-413E-B174-5E3C86C62BFC}"/>
              </a:ext>
            </a:extLst>
          </p:cNvPr>
          <p:cNvSpPr txBox="1">
            <a:spLocks/>
          </p:cNvSpPr>
          <p:nvPr/>
        </p:nvSpPr>
        <p:spPr>
          <a:xfrm>
            <a:off x="685801" y="609601"/>
            <a:ext cx="10131425" cy="850084"/>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nSpc>
                <a:spcPct val="150000"/>
              </a:lnSpc>
              <a:buFont typeface="Arial"/>
              <a:buNone/>
            </a:pPr>
            <a:r>
              <a:rPr lang="en-US" sz="2800"/>
              <a:t>3.3.3.	BÀI TOÁN MAPPING DỮ LIỆU GIỮA CÁC SÀN</a:t>
            </a:r>
          </a:p>
        </p:txBody>
      </p:sp>
      <p:sp>
        <p:nvSpPr>
          <p:cNvPr id="3" name="Content Placeholder 2">
            <a:extLst>
              <a:ext uri="{FF2B5EF4-FFF2-40B4-BE49-F238E27FC236}">
                <a16:creationId xmlns:a16="http://schemas.microsoft.com/office/drawing/2014/main" id="{FF3D7125-F48B-46DC-8056-16A7DA868881}"/>
              </a:ext>
            </a:extLst>
          </p:cNvPr>
          <p:cNvSpPr txBox="1">
            <a:spLocks/>
          </p:cNvSpPr>
          <p:nvPr/>
        </p:nvSpPr>
        <p:spPr>
          <a:xfrm>
            <a:off x="685800" y="1604433"/>
            <a:ext cx="10131425" cy="4643966"/>
          </a:xfrm>
          <a:prstGeom prst="rect">
            <a:avLst/>
          </a:prstGeom>
        </p:spPr>
        <p:txBody>
          <a:bodyP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lvl="1">
              <a:lnSpc>
                <a:spcPct val="150000"/>
              </a:lnSpc>
            </a:pPr>
            <a:r>
              <a:rPr lang="en-US" sz="2400"/>
              <a:t>Đảm bảo tính chính xác khi mapping. Vì mỗi sàn có một logic sắp xếp phân loại, nhóm ngành riêng.</a:t>
            </a:r>
          </a:p>
          <a:p>
            <a:pPr lvl="1">
              <a:lnSpc>
                <a:spcPct val="150000"/>
              </a:lnSpc>
            </a:pPr>
            <a:r>
              <a:rPr lang="en-US" sz="2400"/>
              <a:t>UI, UX phải cực dễ hiểu, thân thuộc. Tránh gây rối, loạn cách dùng ở khách hàng.</a:t>
            </a:r>
          </a:p>
          <a:p>
            <a:pPr lvl="1">
              <a:lnSpc>
                <a:spcPct val="150000"/>
              </a:lnSpc>
            </a:pPr>
            <a:r>
              <a:rPr lang="en-US" sz="2400"/>
              <a:t>Về lập trình phải đưa về Module hóa quá trình mapping, để dễ dàng mở rộng sang thêm các sàn khác.</a:t>
            </a:r>
          </a:p>
          <a:p>
            <a:pPr lvl="1">
              <a:lnSpc>
                <a:spcPct val="150000"/>
              </a:lnSpc>
            </a:pPr>
            <a:endParaRPr lang="en-US" sz="2400"/>
          </a:p>
          <a:p>
            <a:pPr lvl="1">
              <a:lnSpc>
                <a:spcPct val="150000"/>
              </a:lnSpc>
            </a:pPr>
            <a:endParaRPr lang="en-US" sz="2400"/>
          </a:p>
        </p:txBody>
      </p:sp>
    </p:spTree>
    <p:extLst>
      <p:ext uri="{BB962C8B-B14F-4D97-AF65-F5344CB8AC3E}">
        <p14:creationId xmlns:p14="http://schemas.microsoft.com/office/powerpoint/2010/main" val="4068775499"/>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D18930-F4C5-408C-BAE0-5AC96E2843AA}"/>
              </a:ext>
            </a:extLst>
          </p:cNvPr>
          <p:cNvPicPr>
            <a:picLocks noChangeAspect="1"/>
          </p:cNvPicPr>
          <p:nvPr/>
        </p:nvPicPr>
        <p:blipFill>
          <a:blip r:embed="rId2"/>
          <a:stretch>
            <a:fillRect/>
          </a:stretch>
        </p:blipFill>
        <p:spPr>
          <a:xfrm>
            <a:off x="420542" y="0"/>
            <a:ext cx="11350916" cy="6858000"/>
          </a:xfrm>
          <a:prstGeom prst="rect">
            <a:avLst/>
          </a:prstGeom>
        </p:spPr>
      </p:pic>
    </p:spTree>
    <p:extLst>
      <p:ext uri="{BB962C8B-B14F-4D97-AF65-F5344CB8AC3E}">
        <p14:creationId xmlns:p14="http://schemas.microsoft.com/office/powerpoint/2010/main" val="964995497"/>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1B0599-A829-403E-809C-3AD65BEBA7B7}"/>
              </a:ext>
            </a:extLst>
          </p:cNvPr>
          <p:cNvSpPr>
            <a:spLocks noGrp="1"/>
          </p:cNvSpPr>
          <p:nvPr>
            <p:ph type="title"/>
          </p:nvPr>
        </p:nvSpPr>
        <p:spPr/>
        <p:txBody>
          <a:bodyPr/>
          <a:lstStyle/>
          <a:p>
            <a:r>
              <a:rPr lang="en-US"/>
              <a:t>1. ShOPEE – THẾ LỰC TRONG LÀNG TMĐT </a:t>
            </a:r>
          </a:p>
        </p:txBody>
      </p:sp>
      <p:sp>
        <p:nvSpPr>
          <p:cNvPr id="5" name="Content Placeholder 4">
            <a:extLst>
              <a:ext uri="{FF2B5EF4-FFF2-40B4-BE49-F238E27FC236}">
                <a16:creationId xmlns:a16="http://schemas.microsoft.com/office/drawing/2014/main" id="{57354F93-CBDB-415D-A65C-82E955A2E048}"/>
              </a:ext>
            </a:extLst>
          </p:cNvPr>
          <p:cNvSpPr>
            <a:spLocks noGrp="1"/>
          </p:cNvSpPr>
          <p:nvPr>
            <p:ph idx="1"/>
          </p:nvPr>
        </p:nvSpPr>
        <p:spPr/>
        <p:txBody>
          <a:bodyPr>
            <a:normAutofit fontScale="92500"/>
          </a:bodyPr>
          <a:lstStyle/>
          <a:p>
            <a:pPr lvl="1">
              <a:lnSpc>
                <a:spcPct val="150000"/>
              </a:lnSpc>
            </a:pPr>
            <a:r>
              <a:rPr lang="en-US" sz="2400"/>
              <a:t>Thành lập năm 2015, b</a:t>
            </a:r>
            <a:r>
              <a:rPr lang="vi-VN" sz="2400"/>
              <a:t>ư</a:t>
            </a:r>
            <a:r>
              <a:rPr lang="en-US" sz="2400"/>
              <a:t>ớc chân vào Việt Nam năm 2016</a:t>
            </a:r>
          </a:p>
          <a:p>
            <a:pPr lvl="1">
              <a:lnSpc>
                <a:spcPct val="150000"/>
              </a:lnSpc>
            </a:pPr>
            <a:r>
              <a:rPr lang="en-US" sz="2400"/>
              <a:t>Vận hành bởi SEA – trụ sở tại Singapore</a:t>
            </a:r>
          </a:p>
          <a:p>
            <a:pPr lvl="1">
              <a:lnSpc>
                <a:spcPct val="150000"/>
              </a:lnSpc>
            </a:pPr>
            <a:r>
              <a:rPr lang="en-US" sz="2400"/>
              <a:t>Có mặt tại 7 quốc gia khu vực Châu Á</a:t>
            </a:r>
          </a:p>
          <a:p>
            <a:pPr lvl="1">
              <a:lnSpc>
                <a:spcPct val="150000"/>
              </a:lnSpc>
            </a:pPr>
            <a:r>
              <a:rPr lang="en-US" sz="2400"/>
              <a:t>Đứng đầu danh mục l</a:t>
            </a:r>
            <a:r>
              <a:rPr lang="vi-VN" sz="2400"/>
              <a:t>ư</a:t>
            </a:r>
            <a:r>
              <a:rPr lang="en-US" sz="2400"/>
              <a:t>ợt tải và hoạt động trung bình hàng tháng tại khu vực</a:t>
            </a:r>
          </a:p>
          <a:p>
            <a:pPr lvl="1">
              <a:lnSpc>
                <a:spcPct val="150000"/>
              </a:lnSpc>
            </a:pPr>
            <a:r>
              <a:rPr lang="en-US" sz="2400"/>
              <a:t>Chiến l</a:t>
            </a:r>
            <a:r>
              <a:rPr lang="vi-VN" sz="2400"/>
              <a:t>ư</a:t>
            </a:r>
            <a:r>
              <a:rPr lang="en-US" sz="2400"/>
              <a:t>ợc quảng bá và tiếp thị hiệu quả, bài bản</a:t>
            </a:r>
            <a:endParaRPr lang="en-US" sz="1800"/>
          </a:p>
        </p:txBody>
      </p:sp>
    </p:spTree>
    <p:extLst>
      <p:ext uri="{BB962C8B-B14F-4D97-AF65-F5344CB8AC3E}">
        <p14:creationId xmlns:p14="http://schemas.microsoft.com/office/powerpoint/2010/main" val="560627016"/>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9F735-F076-4710-9E30-32333BE1871B}"/>
              </a:ext>
            </a:extLst>
          </p:cNvPr>
          <p:cNvSpPr txBox="1">
            <a:spLocks/>
          </p:cNvSpPr>
          <p:nvPr/>
        </p:nvSpPr>
        <p:spPr>
          <a:xfrm>
            <a:off x="685800" y="343289"/>
            <a:ext cx="10131425" cy="1261144"/>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nSpc>
                <a:spcPct val="150000"/>
              </a:lnSpc>
              <a:buFont typeface="Arial"/>
              <a:buNone/>
            </a:pPr>
            <a:r>
              <a:rPr lang="en-US" sz="2800"/>
              <a:t>3.3.4.	BÀI TOÁN VỀ DỮ LIỆU NGƯỜI DÙNG VÀ BẢO MẬT MÃ NGUỒN</a:t>
            </a:r>
          </a:p>
        </p:txBody>
      </p:sp>
      <p:sp>
        <p:nvSpPr>
          <p:cNvPr id="3" name="Content Placeholder 2">
            <a:extLst>
              <a:ext uri="{FF2B5EF4-FFF2-40B4-BE49-F238E27FC236}">
                <a16:creationId xmlns:a16="http://schemas.microsoft.com/office/drawing/2014/main" id="{46C0F997-E19D-4CF5-B6D0-CDA4510E8C82}"/>
              </a:ext>
            </a:extLst>
          </p:cNvPr>
          <p:cNvSpPr txBox="1">
            <a:spLocks/>
          </p:cNvSpPr>
          <p:nvPr/>
        </p:nvSpPr>
        <p:spPr>
          <a:xfrm>
            <a:off x="685800" y="1870745"/>
            <a:ext cx="10131425" cy="4643966"/>
          </a:xfrm>
          <a:prstGeom prst="rect">
            <a:avLst/>
          </a:prstGeom>
        </p:spPr>
        <p:txBody>
          <a:bodyP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lvl="1">
              <a:lnSpc>
                <a:spcPct val="150000"/>
              </a:lnSpc>
            </a:pPr>
            <a:r>
              <a:rPr lang="en-US" sz="2400"/>
              <a:t>Dữ liệu phải được lưu trữ ở nơi an toàn, tin cậy và dễ dàng mở rộng quy mô.</a:t>
            </a:r>
          </a:p>
          <a:p>
            <a:pPr lvl="1">
              <a:lnSpc>
                <a:spcPct val="150000"/>
              </a:lnSpc>
            </a:pPr>
            <a:r>
              <a:rPr lang="en-US" sz="2400"/>
              <a:t>Mã nguồn cũng cần phải được lưu trữ ở nơi an toàn (Google Cloud, Github)</a:t>
            </a:r>
          </a:p>
          <a:p>
            <a:pPr lvl="1">
              <a:lnSpc>
                <a:spcPct val="150000"/>
              </a:lnSpc>
            </a:pPr>
            <a:r>
              <a:rPr lang="en-US" sz="2400"/>
              <a:t>Với những mã nguồn local trên máy người sử dụng. Cần phải được encrypt và gây nhiễu.</a:t>
            </a:r>
          </a:p>
        </p:txBody>
      </p:sp>
    </p:spTree>
    <p:extLst>
      <p:ext uri="{BB962C8B-B14F-4D97-AF65-F5344CB8AC3E}">
        <p14:creationId xmlns:p14="http://schemas.microsoft.com/office/powerpoint/2010/main" val="2292773849"/>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890F64F-0A27-4831-A8E1-EFED23463843}"/>
              </a:ext>
            </a:extLst>
          </p:cNvPr>
          <p:cNvPicPr>
            <a:picLocks noChangeAspect="1"/>
          </p:cNvPicPr>
          <p:nvPr/>
        </p:nvPicPr>
        <p:blipFill>
          <a:blip r:embed="rId2"/>
          <a:stretch>
            <a:fillRect/>
          </a:stretch>
        </p:blipFill>
        <p:spPr>
          <a:xfrm>
            <a:off x="269981" y="234891"/>
            <a:ext cx="5875497" cy="3194109"/>
          </a:xfrm>
          <a:prstGeom prst="rect">
            <a:avLst/>
          </a:prstGeom>
        </p:spPr>
      </p:pic>
      <p:pic>
        <p:nvPicPr>
          <p:cNvPr id="9" name="Picture 8">
            <a:extLst>
              <a:ext uri="{FF2B5EF4-FFF2-40B4-BE49-F238E27FC236}">
                <a16:creationId xmlns:a16="http://schemas.microsoft.com/office/drawing/2014/main" id="{154FEB32-F3A1-49BB-A86A-B8123D8FC3F7}"/>
              </a:ext>
            </a:extLst>
          </p:cNvPr>
          <p:cNvPicPr>
            <a:picLocks noChangeAspect="1"/>
          </p:cNvPicPr>
          <p:nvPr/>
        </p:nvPicPr>
        <p:blipFill>
          <a:blip r:embed="rId3"/>
          <a:stretch>
            <a:fillRect/>
          </a:stretch>
        </p:blipFill>
        <p:spPr>
          <a:xfrm>
            <a:off x="4504888" y="2019082"/>
            <a:ext cx="7417131" cy="46040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93520128"/>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C33FA-7487-4FC0-9CED-40637BC20750}"/>
              </a:ext>
            </a:extLst>
          </p:cNvPr>
          <p:cNvSpPr txBox="1">
            <a:spLocks/>
          </p:cNvSpPr>
          <p:nvPr/>
        </p:nvSpPr>
        <p:spPr>
          <a:xfrm>
            <a:off x="710968" y="284567"/>
            <a:ext cx="10131425" cy="1319867"/>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nSpc>
                <a:spcPct val="150000"/>
              </a:lnSpc>
              <a:buFont typeface="Arial"/>
              <a:buNone/>
            </a:pPr>
            <a:r>
              <a:rPr lang="en-US" sz="2800"/>
              <a:t>3.3.5.	BÀI TOÁN THEO DÕI LƯU LƯỢNG VÀ HÀNH VI NGƯỜI DÙNG</a:t>
            </a:r>
          </a:p>
        </p:txBody>
      </p:sp>
      <p:sp>
        <p:nvSpPr>
          <p:cNvPr id="3" name="Content Placeholder 2">
            <a:extLst>
              <a:ext uri="{FF2B5EF4-FFF2-40B4-BE49-F238E27FC236}">
                <a16:creationId xmlns:a16="http://schemas.microsoft.com/office/drawing/2014/main" id="{2D5A8DCC-CBEF-4FF6-905B-A6F5F167B1C0}"/>
              </a:ext>
            </a:extLst>
          </p:cNvPr>
          <p:cNvSpPr txBox="1">
            <a:spLocks/>
          </p:cNvSpPr>
          <p:nvPr/>
        </p:nvSpPr>
        <p:spPr>
          <a:xfrm>
            <a:off x="559965" y="1929467"/>
            <a:ext cx="10131425" cy="4643966"/>
          </a:xfrm>
          <a:prstGeom prst="rect">
            <a:avLst/>
          </a:prstGeom>
        </p:spPr>
        <p:txBody>
          <a:bodyP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457200" lvl="1" indent="0">
              <a:lnSpc>
                <a:spcPct val="150000"/>
              </a:lnSpc>
              <a:buNone/>
            </a:pPr>
            <a:r>
              <a:rPr lang="en-US" sz="2400"/>
              <a:t>Cần kiểm soát và nắm trong lòng bàn tay những thông tin như:</a:t>
            </a:r>
          </a:p>
          <a:p>
            <a:pPr lvl="1">
              <a:lnSpc>
                <a:spcPct val="150000"/>
              </a:lnSpc>
            </a:pPr>
            <a:r>
              <a:rPr lang="en-US" sz="2400"/>
              <a:t>Lưu lượng truy cập, cài đặt trong ngày/tuần/tháng.</a:t>
            </a:r>
          </a:p>
          <a:p>
            <a:pPr lvl="1">
              <a:lnSpc>
                <a:spcPct val="150000"/>
              </a:lnSpc>
            </a:pPr>
            <a:r>
              <a:rPr lang="en-US" sz="2400"/>
              <a:t>Tỉ lệ phân chia các hành vi như ‘Đăng Shopee, Đăng Lazada, Đồng bộ đơn’ để đưa ra chiến lược, kế hoạch cải thiện, phát triển thêm các tính năng mới.</a:t>
            </a:r>
          </a:p>
          <a:p>
            <a:pPr lvl="1">
              <a:lnSpc>
                <a:spcPct val="150000"/>
              </a:lnSpc>
            </a:pPr>
            <a:endParaRPr lang="en-US" sz="2400"/>
          </a:p>
          <a:p>
            <a:pPr lvl="1">
              <a:lnSpc>
                <a:spcPct val="150000"/>
              </a:lnSpc>
            </a:pPr>
            <a:endParaRPr lang="en-US" sz="2400"/>
          </a:p>
          <a:p>
            <a:pPr lvl="1">
              <a:lnSpc>
                <a:spcPct val="150000"/>
              </a:lnSpc>
            </a:pPr>
            <a:endParaRPr lang="en-US" sz="2400"/>
          </a:p>
        </p:txBody>
      </p:sp>
    </p:spTree>
    <p:extLst>
      <p:ext uri="{BB962C8B-B14F-4D97-AF65-F5344CB8AC3E}">
        <p14:creationId xmlns:p14="http://schemas.microsoft.com/office/powerpoint/2010/main" val="1337142455"/>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F70D15-61B5-4144-93C3-D2FDFE5FC5F8}"/>
              </a:ext>
            </a:extLst>
          </p:cNvPr>
          <p:cNvPicPr>
            <a:picLocks noChangeAspect="1"/>
          </p:cNvPicPr>
          <p:nvPr/>
        </p:nvPicPr>
        <p:blipFill>
          <a:blip r:embed="rId2"/>
          <a:stretch>
            <a:fillRect/>
          </a:stretch>
        </p:blipFill>
        <p:spPr>
          <a:xfrm>
            <a:off x="276099" y="0"/>
            <a:ext cx="11639800" cy="6858000"/>
          </a:xfrm>
          <a:prstGeom prst="rect">
            <a:avLst/>
          </a:prstGeom>
        </p:spPr>
      </p:pic>
    </p:spTree>
    <p:extLst>
      <p:ext uri="{BB962C8B-B14F-4D97-AF65-F5344CB8AC3E}">
        <p14:creationId xmlns:p14="http://schemas.microsoft.com/office/powerpoint/2010/main" val="919969642"/>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FE324B-D83C-4F2E-9EA8-4E1C65AD3302}"/>
              </a:ext>
            </a:extLst>
          </p:cNvPr>
          <p:cNvPicPr>
            <a:picLocks noChangeAspect="1"/>
          </p:cNvPicPr>
          <p:nvPr/>
        </p:nvPicPr>
        <p:blipFill>
          <a:blip r:embed="rId2"/>
          <a:stretch>
            <a:fillRect/>
          </a:stretch>
        </p:blipFill>
        <p:spPr>
          <a:xfrm>
            <a:off x="349888" y="0"/>
            <a:ext cx="11492223" cy="6858000"/>
          </a:xfrm>
          <a:prstGeom prst="rect">
            <a:avLst/>
          </a:prstGeom>
        </p:spPr>
      </p:pic>
    </p:spTree>
    <p:extLst>
      <p:ext uri="{BB962C8B-B14F-4D97-AF65-F5344CB8AC3E}">
        <p14:creationId xmlns:p14="http://schemas.microsoft.com/office/powerpoint/2010/main" val="225443016"/>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C33FA-7487-4FC0-9CED-40637BC20750}"/>
              </a:ext>
            </a:extLst>
          </p:cNvPr>
          <p:cNvSpPr txBox="1">
            <a:spLocks/>
          </p:cNvSpPr>
          <p:nvPr/>
        </p:nvSpPr>
        <p:spPr>
          <a:xfrm>
            <a:off x="710968" y="284568"/>
            <a:ext cx="10131425" cy="906670"/>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nSpc>
                <a:spcPct val="150000"/>
              </a:lnSpc>
              <a:buFont typeface="Arial"/>
              <a:buNone/>
            </a:pPr>
            <a:r>
              <a:rPr lang="en-US" sz="2800"/>
              <a:t>3.3.6.	BÀI TOÁN CHĂM SÓC VÀ HẬU MÃI KHÁCH HÀNG</a:t>
            </a:r>
          </a:p>
        </p:txBody>
      </p:sp>
      <p:sp>
        <p:nvSpPr>
          <p:cNvPr id="3" name="Content Placeholder 2">
            <a:extLst>
              <a:ext uri="{FF2B5EF4-FFF2-40B4-BE49-F238E27FC236}">
                <a16:creationId xmlns:a16="http://schemas.microsoft.com/office/drawing/2014/main" id="{2D5A8DCC-CBEF-4FF6-905B-A6F5F167B1C0}"/>
              </a:ext>
            </a:extLst>
          </p:cNvPr>
          <p:cNvSpPr txBox="1">
            <a:spLocks/>
          </p:cNvSpPr>
          <p:nvPr/>
        </p:nvSpPr>
        <p:spPr>
          <a:xfrm>
            <a:off x="559965" y="1308683"/>
            <a:ext cx="10131425" cy="5264750"/>
          </a:xfrm>
          <a:prstGeom prst="rect">
            <a:avLst/>
          </a:prstGeom>
        </p:spPr>
        <p:txBody>
          <a:bodyP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lvl="1">
              <a:lnSpc>
                <a:spcPct val="150000"/>
              </a:lnSpc>
            </a:pPr>
            <a:r>
              <a:rPr lang="en-US" sz="2400"/>
              <a:t>Cần có kênh hướng dẫn bài bản trên Youtube.</a:t>
            </a:r>
          </a:p>
          <a:p>
            <a:pPr lvl="1">
              <a:lnSpc>
                <a:spcPct val="150000"/>
              </a:lnSpc>
            </a:pPr>
            <a:r>
              <a:rPr lang="en-US" sz="2400"/>
              <a:t>Trang, fanpage, group hỗ trợ trên Facebook, Zalo.</a:t>
            </a:r>
          </a:p>
          <a:p>
            <a:pPr lvl="1">
              <a:lnSpc>
                <a:spcPct val="150000"/>
              </a:lnSpc>
            </a:pPr>
            <a:r>
              <a:rPr lang="en-US" sz="2400"/>
              <a:t>Khách hàng là thượng đế. Khi có bất kì lỗi phát sinh, các lần update, cần thông báo thường xuyên đến khách hàng.</a:t>
            </a:r>
          </a:p>
          <a:p>
            <a:pPr lvl="1">
              <a:lnSpc>
                <a:spcPct val="150000"/>
              </a:lnSpc>
            </a:pPr>
            <a:r>
              <a:rPr lang="en-US" sz="2400"/>
              <a:t>Dịch vụ tiếp thị liên kết, quảng bá công cụ để đưa ShipXanh đến gần nhiều khách hàng hơn.</a:t>
            </a:r>
          </a:p>
        </p:txBody>
      </p:sp>
    </p:spTree>
    <p:extLst>
      <p:ext uri="{BB962C8B-B14F-4D97-AF65-F5344CB8AC3E}">
        <p14:creationId xmlns:p14="http://schemas.microsoft.com/office/powerpoint/2010/main" val="3621627867"/>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9F1553-1BA7-4BF8-9E16-63D74821F563}"/>
              </a:ext>
            </a:extLst>
          </p:cNvPr>
          <p:cNvPicPr>
            <a:picLocks noChangeAspect="1"/>
          </p:cNvPicPr>
          <p:nvPr/>
        </p:nvPicPr>
        <p:blipFill>
          <a:blip r:embed="rId2"/>
          <a:stretch>
            <a:fillRect/>
          </a:stretch>
        </p:blipFill>
        <p:spPr>
          <a:xfrm>
            <a:off x="1169930" y="480269"/>
            <a:ext cx="9852139" cy="5897461"/>
          </a:xfrm>
          <a:prstGeom prst="rect">
            <a:avLst/>
          </a:prstGeom>
        </p:spPr>
      </p:pic>
    </p:spTree>
    <p:extLst>
      <p:ext uri="{BB962C8B-B14F-4D97-AF65-F5344CB8AC3E}">
        <p14:creationId xmlns:p14="http://schemas.microsoft.com/office/powerpoint/2010/main" val="1864120781"/>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1BBACA-7A20-4F1C-BF71-43130AF20FE0}"/>
              </a:ext>
            </a:extLst>
          </p:cNvPr>
          <p:cNvPicPr>
            <a:picLocks noChangeAspect="1"/>
          </p:cNvPicPr>
          <p:nvPr/>
        </p:nvPicPr>
        <p:blipFill>
          <a:blip r:embed="rId2"/>
          <a:stretch>
            <a:fillRect/>
          </a:stretch>
        </p:blipFill>
        <p:spPr>
          <a:xfrm>
            <a:off x="2830657" y="0"/>
            <a:ext cx="6530686" cy="6858000"/>
          </a:xfrm>
          <a:prstGeom prst="rect">
            <a:avLst/>
          </a:prstGeom>
        </p:spPr>
      </p:pic>
    </p:spTree>
    <p:extLst>
      <p:ext uri="{BB962C8B-B14F-4D97-AF65-F5344CB8AC3E}">
        <p14:creationId xmlns:p14="http://schemas.microsoft.com/office/powerpoint/2010/main" val="3328329084"/>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0535B-2910-4152-8D90-A7F2AC5962D1}"/>
              </a:ext>
            </a:extLst>
          </p:cNvPr>
          <p:cNvSpPr>
            <a:spLocks noGrp="1"/>
          </p:cNvSpPr>
          <p:nvPr>
            <p:ph type="title"/>
          </p:nvPr>
        </p:nvSpPr>
        <p:spPr>
          <a:xfrm>
            <a:off x="952340" y="154420"/>
            <a:ext cx="10131425" cy="1187819"/>
          </a:xfrm>
        </p:spPr>
        <p:txBody>
          <a:bodyPr/>
          <a:lstStyle/>
          <a:p>
            <a:pPr algn="ctr"/>
            <a:r>
              <a:rPr lang="en-US"/>
              <a:t>PHẦN 4. MỤC TIÊU VÀ TẦM NHÌN </a:t>
            </a:r>
          </a:p>
        </p:txBody>
      </p:sp>
      <p:sp>
        <p:nvSpPr>
          <p:cNvPr id="3" name="Content Placeholder 2">
            <a:extLst>
              <a:ext uri="{FF2B5EF4-FFF2-40B4-BE49-F238E27FC236}">
                <a16:creationId xmlns:a16="http://schemas.microsoft.com/office/drawing/2014/main" id="{285A80AE-EF2F-4246-A2E2-568E53012E6B}"/>
              </a:ext>
            </a:extLst>
          </p:cNvPr>
          <p:cNvSpPr>
            <a:spLocks noGrp="1"/>
          </p:cNvSpPr>
          <p:nvPr>
            <p:ph idx="1"/>
          </p:nvPr>
        </p:nvSpPr>
        <p:spPr>
          <a:xfrm>
            <a:off x="763748" y="1342239"/>
            <a:ext cx="10664504" cy="4773336"/>
          </a:xfrm>
        </p:spPr>
        <p:txBody>
          <a:bodyPr>
            <a:normAutofit lnSpcReduction="10000"/>
          </a:bodyPr>
          <a:lstStyle/>
          <a:p>
            <a:pPr>
              <a:lnSpc>
                <a:spcPct val="150000"/>
              </a:lnSpc>
            </a:pPr>
            <a:r>
              <a:rPr lang="en-US" sz="2400"/>
              <a:t>Đạt con số 20000 khách hàng trong năm 2021.</a:t>
            </a:r>
          </a:p>
          <a:p>
            <a:pPr>
              <a:lnSpc>
                <a:spcPct val="150000"/>
              </a:lnSpc>
            </a:pPr>
            <a:r>
              <a:rPr lang="en-US" sz="2400"/>
              <a:t>Hoàn thiện, bổ sung thêm các tính năng mới (hỗ trợ copy đa sàn, quản lý đ</a:t>
            </a:r>
            <a:r>
              <a:rPr lang="vi-VN" sz="2400"/>
              <a:t>ơ</a:t>
            </a:r>
            <a:r>
              <a:rPr lang="en-US" sz="2400"/>
              <a:t>n hàng đa sàn, quản lý tồn kho, chat,…)</a:t>
            </a:r>
          </a:p>
          <a:p>
            <a:pPr>
              <a:lnSpc>
                <a:spcPct val="150000"/>
              </a:lnSpc>
            </a:pPr>
            <a:r>
              <a:rPr lang="en-US" sz="2400"/>
              <a:t>Bổ sung thêm đa ngôn ngữ để h</a:t>
            </a:r>
            <a:r>
              <a:rPr lang="vi-VN" sz="2400"/>
              <a:t>ư</a:t>
            </a:r>
            <a:r>
              <a:rPr lang="en-US" sz="2400"/>
              <a:t>ớng tới các thị tr</a:t>
            </a:r>
            <a:r>
              <a:rPr lang="vi-VN" sz="2400"/>
              <a:t>ư</a:t>
            </a:r>
            <a:r>
              <a:rPr lang="en-US" sz="2400"/>
              <a:t>ờng quốc tế.</a:t>
            </a:r>
          </a:p>
          <a:p>
            <a:pPr>
              <a:lnSpc>
                <a:spcPct val="150000"/>
              </a:lnSpc>
            </a:pPr>
            <a:r>
              <a:rPr lang="en-US" sz="2400"/>
              <a:t>Trong những năm tới, cố gắng thành lập công ty ShipXanh – Giải pháp bán hàng thông minh.</a:t>
            </a:r>
          </a:p>
        </p:txBody>
      </p:sp>
    </p:spTree>
    <p:extLst>
      <p:ext uri="{BB962C8B-B14F-4D97-AF65-F5344CB8AC3E}">
        <p14:creationId xmlns:p14="http://schemas.microsoft.com/office/powerpoint/2010/main" val="948712880"/>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D89B-C760-41AD-A768-703D83116837}"/>
              </a:ext>
            </a:extLst>
          </p:cNvPr>
          <p:cNvSpPr txBox="1">
            <a:spLocks/>
          </p:cNvSpPr>
          <p:nvPr/>
        </p:nvSpPr>
        <p:spPr>
          <a:xfrm>
            <a:off x="952340" y="523536"/>
            <a:ext cx="10131425" cy="743202"/>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t>LỜI CẢM ƠN</a:t>
            </a:r>
          </a:p>
        </p:txBody>
      </p:sp>
      <p:sp>
        <p:nvSpPr>
          <p:cNvPr id="3" name="TextBox 2">
            <a:extLst>
              <a:ext uri="{FF2B5EF4-FFF2-40B4-BE49-F238E27FC236}">
                <a16:creationId xmlns:a16="http://schemas.microsoft.com/office/drawing/2014/main" id="{C490578F-294E-4340-A805-8ABF0A17D3BF}"/>
              </a:ext>
            </a:extLst>
          </p:cNvPr>
          <p:cNvSpPr txBox="1"/>
          <p:nvPr/>
        </p:nvSpPr>
        <p:spPr>
          <a:xfrm>
            <a:off x="1107347" y="1488485"/>
            <a:ext cx="10131425" cy="2128916"/>
          </a:xfrm>
          <a:prstGeom prst="rect">
            <a:avLst/>
          </a:prstGeom>
          <a:noFill/>
        </p:spPr>
        <p:txBody>
          <a:bodyPr wrap="square" rtlCol="0">
            <a:spAutoFit/>
          </a:bodyPr>
          <a:lstStyle/>
          <a:p>
            <a:pPr algn="just">
              <a:lnSpc>
                <a:spcPct val="150000"/>
              </a:lnSpc>
            </a:pPr>
            <a:r>
              <a:rPr lang="en-US"/>
              <a:t>Em xin cảm ơn ban hội đồng đã lắng nghe phần trình bày của em trong ngày hôm nay. Cảm ơn ts. Trần trúc mai đã hướng dẫn em trong quá trình thực hiện. Cảm ơn thầy cô trong trường đã giúp em trau dồi kiến thức trong hơn 4 năm trên ghế nhà trường. Cảm ơn gia đình và bạn bè đã luôn đồng hành cùng em.</a:t>
            </a:r>
          </a:p>
        </p:txBody>
      </p:sp>
      <p:sp>
        <p:nvSpPr>
          <p:cNvPr id="4" name="TextBox 3">
            <a:extLst>
              <a:ext uri="{FF2B5EF4-FFF2-40B4-BE49-F238E27FC236}">
                <a16:creationId xmlns:a16="http://schemas.microsoft.com/office/drawing/2014/main" id="{F441514C-D3B4-43D3-B50C-27D8A052D228}"/>
              </a:ext>
            </a:extLst>
          </p:cNvPr>
          <p:cNvSpPr txBox="1"/>
          <p:nvPr/>
        </p:nvSpPr>
        <p:spPr>
          <a:xfrm>
            <a:off x="7866398" y="4723002"/>
            <a:ext cx="3372374" cy="1477328"/>
          </a:xfrm>
          <a:prstGeom prst="rect">
            <a:avLst/>
          </a:prstGeom>
          <a:noFill/>
        </p:spPr>
        <p:txBody>
          <a:bodyPr wrap="square" rtlCol="0">
            <a:spAutoFit/>
          </a:bodyPr>
          <a:lstStyle/>
          <a:p>
            <a:pPr algn="r"/>
            <a:r>
              <a:rPr lang="en-US"/>
              <a:t>HÀ NỘI, Ngày 16/12/2020</a:t>
            </a:r>
          </a:p>
          <a:p>
            <a:pPr algn="r"/>
            <a:endParaRPr lang="en-US"/>
          </a:p>
          <a:p>
            <a:pPr algn="ctr"/>
            <a:r>
              <a:rPr lang="en-US"/>
              <a:t>Sinh Viên</a:t>
            </a:r>
          </a:p>
          <a:p>
            <a:pPr algn="r"/>
            <a:endParaRPr lang="en-US"/>
          </a:p>
          <a:p>
            <a:pPr algn="ctr"/>
            <a:r>
              <a:rPr lang="en-US"/>
              <a:t>Nguyễn Công Huynh</a:t>
            </a:r>
          </a:p>
        </p:txBody>
      </p:sp>
    </p:spTree>
    <p:extLst>
      <p:ext uri="{BB962C8B-B14F-4D97-AF65-F5344CB8AC3E}">
        <p14:creationId xmlns:p14="http://schemas.microsoft.com/office/powerpoint/2010/main" val="215403940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7074DA-AD91-43C9-9DBF-9F8AF883B244}"/>
              </a:ext>
            </a:extLst>
          </p:cNvPr>
          <p:cNvPicPr>
            <a:picLocks noChangeAspect="1"/>
          </p:cNvPicPr>
          <p:nvPr/>
        </p:nvPicPr>
        <p:blipFill>
          <a:blip r:embed="rId2"/>
          <a:stretch>
            <a:fillRect/>
          </a:stretch>
        </p:blipFill>
        <p:spPr>
          <a:xfrm>
            <a:off x="1806003" y="303276"/>
            <a:ext cx="8579994" cy="52768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C1455042-0232-41C5-AD9A-84DD127AE744}"/>
              </a:ext>
            </a:extLst>
          </p:cNvPr>
          <p:cNvSpPr txBox="1"/>
          <p:nvPr/>
        </p:nvSpPr>
        <p:spPr>
          <a:xfrm>
            <a:off x="3315431" y="6065240"/>
            <a:ext cx="5561138" cy="369332"/>
          </a:xfrm>
          <a:prstGeom prst="rect">
            <a:avLst/>
          </a:prstGeom>
          <a:noFill/>
        </p:spPr>
        <p:txBody>
          <a:bodyPr wrap="none" rtlCol="0">
            <a:spAutoFit/>
          </a:bodyPr>
          <a:lstStyle/>
          <a:p>
            <a:r>
              <a:rPr lang="en-US"/>
              <a:t>Top 4 sàn th</a:t>
            </a:r>
            <a:r>
              <a:rPr lang="vi-VN"/>
              <a:t>ư</a:t>
            </a:r>
            <a:r>
              <a:rPr lang="en-US"/>
              <a:t>ơng mại điện tử ở Việt Nam</a:t>
            </a:r>
          </a:p>
        </p:txBody>
      </p:sp>
    </p:spTree>
    <p:extLst>
      <p:ext uri="{BB962C8B-B14F-4D97-AF65-F5344CB8AC3E}">
        <p14:creationId xmlns:p14="http://schemas.microsoft.com/office/powerpoint/2010/main" val="402032942"/>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ách quảng cáo nào phù hợp cho bán hàng trên Shopee?">
            <a:extLst>
              <a:ext uri="{FF2B5EF4-FFF2-40B4-BE49-F238E27FC236}">
                <a16:creationId xmlns:a16="http://schemas.microsoft.com/office/drawing/2014/main" id="{1DC6153E-2626-40D7-9AFF-A8647025AD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4443" y="235453"/>
            <a:ext cx="4727223" cy="26590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ay BlackPink trở thành đại sứ thương hiệu mới của Shopee, Ronaldo sẽ đến  Việt Nam quảng bá – Ghiền Bóng Đá">
            <a:extLst>
              <a:ext uri="{FF2B5EF4-FFF2-40B4-BE49-F238E27FC236}">
                <a16:creationId xmlns:a16="http://schemas.microsoft.com/office/drawing/2014/main" id="{324EEC6F-EBCF-426E-B951-5CEFED1282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4443" y="3012434"/>
            <a:ext cx="6917423" cy="36316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hopee Review 2019 - cara memberi penilaian kepada penjual? - MEDIA CUAN">
            <a:extLst>
              <a:ext uri="{FF2B5EF4-FFF2-40B4-BE49-F238E27FC236}">
                <a16:creationId xmlns:a16="http://schemas.microsoft.com/office/drawing/2014/main" id="{D5D9F13B-A24F-4008-B559-206538F52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122" y="235454"/>
            <a:ext cx="4679357" cy="2659063"/>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8" descr="Hình ảnh có thể có: 4 người, mọi người đang cười">
            <a:extLst>
              <a:ext uri="{FF2B5EF4-FFF2-40B4-BE49-F238E27FC236}">
                <a16:creationId xmlns:a16="http://schemas.microsoft.com/office/drawing/2014/main" id="{20AC0178-E69D-420F-A95E-187DF26019E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564D78F5-F14A-42FD-BE53-91806A03B8DB}"/>
              </a:ext>
            </a:extLst>
          </p:cNvPr>
          <p:cNvPicPr>
            <a:picLocks noChangeAspect="1"/>
          </p:cNvPicPr>
          <p:nvPr/>
        </p:nvPicPr>
        <p:blipFill>
          <a:blip r:embed="rId5"/>
          <a:stretch>
            <a:fillRect/>
          </a:stretch>
        </p:blipFill>
        <p:spPr>
          <a:xfrm>
            <a:off x="1322079" y="3012433"/>
            <a:ext cx="3581400" cy="3631647"/>
          </a:xfrm>
          <a:prstGeom prst="rect">
            <a:avLst/>
          </a:prstGeom>
        </p:spPr>
      </p:pic>
    </p:spTree>
    <p:extLst>
      <p:ext uri="{BB962C8B-B14F-4D97-AF65-F5344CB8AC3E}">
        <p14:creationId xmlns:p14="http://schemas.microsoft.com/office/powerpoint/2010/main" val="2603653589"/>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CE8AA2-DC7F-4E29-9DBA-1BD07CA42174}"/>
              </a:ext>
            </a:extLst>
          </p:cNvPr>
          <p:cNvPicPr>
            <a:picLocks noChangeAspect="1"/>
          </p:cNvPicPr>
          <p:nvPr/>
        </p:nvPicPr>
        <p:blipFill>
          <a:blip r:embed="rId2"/>
          <a:stretch>
            <a:fillRect/>
          </a:stretch>
        </p:blipFill>
        <p:spPr>
          <a:xfrm>
            <a:off x="1682401" y="0"/>
            <a:ext cx="8827197" cy="6858000"/>
          </a:xfrm>
          <a:prstGeom prst="rect">
            <a:avLst/>
          </a:prstGeom>
        </p:spPr>
      </p:pic>
    </p:spTree>
    <p:extLst>
      <p:ext uri="{BB962C8B-B14F-4D97-AF65-F5344CB8AC3E}">
        <p14:creationId xmlns:p14="http://schemas.microsoft.com/office/powerpoint/2010/main" val="3122646870"/>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43797-503D-4233-9D5A-E00C8EF8D834}"/>
              </a:ext>
            </a:extLst>
          </p:cNvPr>
          <p:cNvSpPr>
            <a:spLocks noGrp="1"/>
          </p:cNvSpPr>
          <p:nvPr>
            <p:ph type="title"/>
          </p:nvPr>
        </p:nvSpPr>
        <p:spPr/>
        <p:txBody>
          <a:bodyPr/>
          <a:lstStyle/>
          <a:p>
            <a:r>
              <a:rPr lang="en-US"/>
              <a:t>2. C</a:t>
            </a:r>
            <a:r>
              <a:rPr lang="vi-VN"/>
              <a:t>Ơ</a:t>
            </a:r>
            <a:r>
              <a:rPr lang="en-US"/>
              <a:t> HỘI VÀ THÁCH THỨC CỦA NBH</a:t>
            </a:r>
          </a:p>
        </p:txBody>
      </p:sp>
      <p:sp>
        <p:nvSpPr>
          <p:cNvPr id="3" name="Content Placeholder 2">
            <a:extLst>
              <a:ext uri="{FF2B5EF4-FFF2-40B4-BE49-F238E27FC236}">
                <a16:creationId xmlns:a16="http://schemas.microsoft.com/office/drawing/2014/main" id="{198D1AEB-6A1A-42B3-B064-03232665A306}"/>
              </a:ext>
            </a:extLst>
          </p:cNvPr>
          <p:cNvSpPr>
            <a:spLocks noGrp="1"/>
          </p:cNvSpPr>
          <p:nvPr>
            <p:ph idx="1"/>
          </p:nvPr>
        </p:nvSpPr>
        <p:spPr>
          <a:xfrm>
            <a:off x="235241" y="2065867"/>
            <a:ext cx="11677126" cy="3998674"/>
          </a:xfrm>
        </p:spPr>
        <p:txBody>
          <a:bodyPr>
            <a:normAutofit/>
          </a:bodyPr>
          <a:lstStyle/>
          <a:p>
            <a:pPr marL="0" indent="0">
              <a:lnSpc>
                <a:spcPct val="150000"/>
              </a:lnSpc>
              <a:buNone/>
            </a:pPr>
            <a:r>
              <a:rPr lang="en-US" sz="2800"/>
              <a:t>	</a:t>
            </a:r>
            <a:r>
              <a:rPr lang="en-US" sz="2400"/>
              <a:t>A. C</a:t>
            </a:r>
            <a:r>
              <a:rPr lang="vi-VN" sz="2400"/>
              <a:t>Ơ</a:t>
            </a:r>
            <a:r>
              <a:rPr lang="en-US" sz="2400"/>
              <a:t> HỘI</a:t>
            </a:r>
          </a:p>
          <a:p>
            <a:pPr lvl="2">
              <a:lnSpc>
                <a:spcPct val="150000"/>
              </a:lnSpc>
            </a:pPr>
            <a:r>
              <a:rPr lang="en-US" sz="2400"/>
              <a:t>Mở một shop trên Shopee vô cùng dễ dàng và đ</a:t>
            </a:r>
            <a:r>
              <a:rPr lang="vi-VN" sz="2400"/>
              <a:t>ơ</a:t>
            </a:r>
            <a:r>
              <a:rPr lang="en-US" sz="2400"/>
              <a:t>n giản.</a:t>
            </a:r>
          </a:p>
          <a:p>
            <a:pPr lvl="2">
              <a:lnSpc>
                <a:spcPct val="150000"/>
              </a:lnSpc>
            </a:pPr>
            <a:r>
              <a:rPr lang="en-US" sz="2400"/>
              <a:t>Đội ngũ chăm sóc khách hàng, xử lý vi phạm tương đối ổn.</a:t>
            </a:r>
          </a:p>
          <a:p>
            <a:pPr lvl="2">
              <a:lnSpc>
                <a:spcPct val="150000"/>
              </a:lnSpc>
            </a:pPr>
            <a:r>
              <a:rPr lang="en-US" sz="2400"/>
              <a:t>Thuật toán tìm kiếm sản phẩm đ</a:t>
            </a:r>
            <a:r>
              <a:rPr lang="vi-VN" sz="2400"/>
              <a:t>ư</a:t>
            </a:r>
            <a:r>
              <a:rPr lang="en-US" sz="2400"/>
              <a:t>ợc đổi mới liên tục.</a:t>
            </a:r>
          </a:p>
          <a:p>
            <a:pPr lvl="2">
              <a:lnSpc>
                <a:spcPct val="150000"/>
              </a:lnSpc>
            </a:pPr>
            <a:r>
              <a:rPr lang="en-US" sz="2400"/>
              <a:t>Hỗ trợ lấy hàng tận n</a:t>
            </a:r>
            <a:r>
              <a:rPr lang="vi-VN" sz="2400"/>
              <a:t>ơ</a:t>
            </a:r>
            <a:r>
              <a:rPr lang="en-US" sz="2400"/>
              <a:t>i, không mất phí hoàn về.</a:t>
            </a:r>
          </a:p>
          <a:p>
            <a:pPr lvl="1"/>
            <a:endParaRPr lang="en-US" sz="2000"/>
          </a:p>
        </p:txBody>
      </p:sp>
    </p:spTree>
    <p:extLst>
      <p:ext uri="{BB962C8B-B14F-4D97-AF65-F5344CB8AC3E}">
        <p14:creationId xmlns:p14="http://schemas.microsoft.com/office/powerpoint/2010/main" val="198912961"/>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1CA2-490D-4798-AE49-2D47FFE7AF9F}"/>
              </a:ext>
            </a:extLst>
          </p:cNvPr>
          <p:cNvSpPr>
            <a:spLocks noGrp="1"/>
          </p:cNvSpPr>
          <p:nvPr>
            <p:ph type="title"/>
          </p:nvPr>
        </p:nvSpPr>
        <p:spPr/>
        <p:txBody>
          <a:bodyPr/>
          <a:lstStyle/>
          <a:p>
            <a:r>
              <a:rPr lang="en-US"/>
              <a:t>2. C</a:t>
            </a:r>
            <a:r>
              <a:rPr lang="vi-VN"/>
              <a:t>Ơ</a:t>
            </a:r>
            <a:r>
              <a:rPr lang="en-US"/>
              <a:t> HỘI VÀ THÁCH THỨC CỦA NBH</a:t>
            </a:r>
          </a:p>
        </p:txBody>
      </p:sp>
      <p:sp>
        <p:nvSpPr>
          <p:cNvPr id="3" name="Content Placeholder 2">
            <a:extLst>
              <a:ext uri="{FF2B5EF4-FFF2-40B4-BE49-F238E27FC236}">
                <a16:creationId xmlns:a16="http://schemas.microsoft.com/office/drawing/2014/main" id="{73A957DD-5ED5-4ECA-B9C7-11595201C73B}"/>
              </a:ext>
            </a:extLst>
          </p:cNvPr>
          <p:cNvSpPr>
            <a:spLocks noGrp="1"/>
          </p:cNvSpPr>
          <p:nvPr>
            <p:ph idx="1"/>
          </p:nvPr>
        </p:nvSpPr>
        <p:spPr>
          <a:xfrm>
            <a:off x="796954" y="1756173"/>
            <a:ext cx="11190914" cy="4359401"/>
          </a:xfrm>
        </p:spPr>
        <p:txBody>
          <a:bodyPr>
            <a:normAutofit fontScale="92500" lnSpcReduction="10000"/>
          </a:bodyPr>
          <a:lstStyle/>
          <a:p>
            <a:pPr marL="0" indent="0">
              <a:lnSpc>
                <a:spcPct val="150000"/>
              </a:lnSpc>
              <a:buNone/>
            </a:pPr>
            <a:r>
              <a:rPr lang="en-US" sz="2400"/>
              <a:t>B. THÁCH THỨC</a:t>
            </a:r>
          </a:p>
          <a:p>
            <a:pPr lvl="1">
              <a:lnSpc>
                <a:spcPct val="150000"/>
              </a:lnSpc>
            </a:pPr>
            <a:r>
              <a:rPr lang="en-US" sz="2600"/>
              <a:t>Cạnh tranh với các shop khác (cả trong nước lẫn nước ngoài).</a:t>
            </a:r>
          </a:p>
          <a:p>
            <a:pPr lvl="1">
              <a:lnSpc>
                <a:spcPct val="150000"/>
              </a:lnSpc>
            </a:pPr>
            <a:r>
              <a:rPr lang="en-US" sz="2400"/>
              <a:t>Quản lý đ</a:t>
            </a:r>
            <a:r>
              <a:rPr lang="vi-VN" sz="2400"/>
              <a:t>ơ</a:t>
            </a:r>
            <a:r>
              <a:rPr lang="en-US" sz="2400"/>
              <a:t>n hàng, theo dõi trạng thái đ</a:t>
            </a:r>
            <a:r>
              <a:rPr lang="vi-VN" sz="2400"/>
              <a:t>ơ</a:t>
            </a:r>
            <a:r>
              <a:rPr lang="en-US" sz="2400"/>
              <a:t>n, doanh thu trên mỗi đ</a:t>
            </a:r>
            <a:r>
              <a:rPr lang="vi-VN" sz="2400"/>
              <a:t>ơ</a:t>
            </a:r>
            <a:r>
              <a:rPr lang="en-US" sz="2400"/>
              <a:t>n trên trang banhang.shopee.vn vẫn còn nhiều hạn chế, ch</a:t>
            </a:r>
            <a:r>
              <a:rPr lang="vi-VN" sz="2400"/>
              <a:t>ư</a:t>
            </a:r>
            <a:r>
              <a:rPr lang="en-US" sz="2400"/>
              <a:t>a bao quát đ</a:t>
            </a:r>
            <a:r>
              <a:rPr lang="vi-VN" sz="2400"/>
              <a:t>ư</a:t>
            </a:r>
            <a:r>
              <a:rPr lang="en-US" sz="2400"/>
              <a:t>ợc.</a:t>
            </a:r>
          </a:p>
          <a:p>
            <a:pPr lvl="1">
              <a:lnSpc>
                <a:spcPct val="150000"/>
              </a:lnSpc>
            </a:pPr>
            <a:r>
              <a:rPr lang="en-US" sz="2400"/>
              <a:t>Những bất cập liên quan đến bên vận chuyển (Móc hàng, mất đ</a:t>
            </a:r>
            <a:r>
              <a:rPr lang="vi-VN" sz="2400"/>
              <a:t>ơ</a:t>
            </a:r>
            <a:r>
              <a:rPr lang="en-US" sz="2400"/>
              <a:t>n, chậm trễ,…).</a:t>
            </a:r>
          </a:p>
        </p:txBody>
      </p:sp>
    </p:spTree>
    <p:extLst>
      <p:ext uri="{BB962C8B-B14F-4D97-AF65-F5344CB8AC3E}">
        <p14:creationId xmlns:p14="http://schemas.microsoft.com/office/powerpoint/2010/main" val="643720905"/>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ustom 1">
      <a:majorFont>
        <a:latin typeface="JetBrains Mono Medium"/>
        <a:ea typeface=""/>
        <a:cs typeface=""/>
      </a:majorFont>
      <a:minorFont>
        <a:latin typeface="JetBrains Mono"/>
        <a:ea typeface=""/>
        <a:cs typeface=""/>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411</TotalTime>
  <Words>1240</Words>
  <Application>Microsoft Office PowerPoint</Application>
  <PresentationFormat>Widescreen</PresentationFormat>
  <Paragraphs>111</Paragraphs>
  <Slides>49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Calibri</vt:lpstr>
      <vt:lpstr>JetBrains Mono</vt:lpstr>
      <vt:lpstr>JetBrains Mono Medium</vt:lpstr>
      <vt:lpstr>Celestial</vt:lpstr>
      <vt:lpstr>Shipxanh</vt:lpstr>
      <vt:lpstr>NỘI DUNG TRÌNH BÀY</vt:lpstr>
      <vt:lpstr>PHẦN 1. ĐẶT VẤN ĐỀ  </vt:lpstr>
      <vt:lpstr>1. ShOPEE – THẾ LỰC TRONG LÀNG TMĐT </vt:lpstr>
      <vt:lpstr>PowerPoint Presentation</vt:lpstr>
      <vt:lpstr>PowerPoint Presentation</vt:lpstr>
      <vt:lpstr>PowerPoint Presentation</vt:lpstr>
      <vt:lpstr>2. CƠ HỘI VÀ THÁCH THỨC CỦA NBH</vt:lpstr>
      <vt:lpstr>2. CƠ HỘI VÀ THÁCH THỨC CỦA NBH</vt:lpstr>
      <vt:lpstr>PHẦN 2. SHIPXANH SINH RA ĐỂ LÀM GÌ?</vt:lpstr>
      <vt:lpstr>1. TÍNH NĂNG COPY SẢN PHẨM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2.1. Đồng Bộ Đơn Từ Shopee Vào ShipXanh (ĐƠN MỚI)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PHẦN 3. CÔNG NGHỆ ĐẰNG SAU SHIPXANH</vt:lpstr>
      <vt:lpstr>3.1. FRONT-END</vt:lpstr>
      <vt:lpstr>3.3. GIẢI QUYẾT CÁC BÀI TOÁN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PHẦN 4. MỤC TIÊU VÀ TẦM NHÌN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Huynh Nguyễn</dc:creator>
  <cp:lastModifiedBy>Huynh Nguyễn</cp:lastModifiedBy>
  <cp:revision>238</cp:revision>
  <dcterms:created xsi:type="dcterms:W3CDTF">2020-12-10T17:56:56Z</dcterms:created>
  <dcterms:modified xsi:type="dcterms:W3CDTF">2020-12-15T18:14:37Z</dcterms:modified>
</cp:coreProperties>
</file>